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324" r:id="rId4"/>
    <p:sldId id="262" r:id="rId5"/>
    <p:sldId id="273" r:id="rId6"/>
    <p:sldId id="325" r:id="rId7"/>
    <p:sldId id="338" r:id="rId8"/>
    <p:sldId id="274" r:id="rId9"/>
    <p:sldId id="339" r:id="rId10"/>
    <p:sldId id="340" r:id="rId11"/>
    <p:sldId id="315" r:id="rId12"/>
    <p:sldId id="275" r:id="rId13"/>
    <p:sldId id="326" r:id="rId14"/>
    <p:sldId id="335" r:id="rId15"/>
    <p:sldId id="336" r:id="rId16"/>
    <p:sldId id="316" r:id="rId17"/>
    <p:sldId id="337" r:id="rId18"/>
    <p:sldId id="277" r:id="rId19"/>
    <p:sldId id="276" r:id="rId20"/>
    <p:sldId id="288" r:id="rId21"/>
    <p:sldId id="296" r:id="rId22"/>
    <p:sldId id="260" r:id="rId23"/>
    <p:sldId id="271" r:id="rId24"/>
    <p:sldId id="299" r:id="rId25"/>
    <p:sldId id="261" r:id="rId26"/>
    <p:sldId id="279" r:id="rId27"/>
    <p:sldId id="270" r:id="rId28"/>
    <p:sldId id="278" r:id="rId29"/>
    <p:sldId id="292" r:id="rId30"/>
    <p:sldId id="293" r:id="rId31"/>
    <p:sldId id="294" r:id="rId32"/>
    <p:sldId id="310" r:id="rId33"/>
    <p:sldId id="319" r:id="rId34"/>
    <p:sldId id="280" r:id="rId35"/>
    <p:sldId id="282" r:id="rId36"/>
    <p:sldId id="283" r:id="rId37"/>
    <p:sldId id="285" r:id="rId38"/>
    <p:sldId id="286" r:id="rId39"/>
    <p:sldId id="289" r:id="rId40"/>
    <p:sldId id="287" r:id="rId41"/>
    <p:sldId id="295" r:id="rId42"/>
    <p:sldId id="298" r:id="rId43"/>
    <p:sldId id="331" r:id="rId44"/>
    <p:sldId id="311" r:id="rId45"/>
    <p:sldId id="332" r:id="rId46"/>
    <p:sldId id="320" r:id="rId47"/>
    <p:sldId id="333" r:id="rId48"/>
    <p:sldId id="322" r:id="rId49"/>
    <p:sldId id="334" r:id="rId50"/>
    <p:sldId id="321" r:id="rId51"/>
    <p:sldId id="328" r:id="rId52"/>
    <p:sldId id="329" r:id="rId53"/>
    <p:sldId id="330" r:id="rId54"/>
    <p:sldId id="300" r:id="rId55"/>
    <p:sldId id="327" r:id="rId56"/>
    <p:sldId id="305" r:id="rId57"/>
    <p:sldId id="301" r:id="rId58"/>
    <p:sldId id="302" r:id="rId59"/>
    <p:sldId id="308" r:id="rId60"/>
    <p:sldId id="306" r:id="rId61"/>
    <p:sldId id="307" r:id="rId62"/>
    <p:sldId id="318" r:id="rId63"/>
    <p:sldId id="323" r:id="rId64"/>
    <p:sldId id="291" r:id="rId65"/>
    <p:sldId id="257" r:id="rId66"/>
    <p:sldId id="258" r:id="rId67"/>
    <p:sldId id="317" r:id="rId68"/>
    <p:sldId id="263" r:id="rId69"/>
    <p:sldId id="284" r:id="rId70"/>
    <p:sldId id="309" r:id="rId71"/>
    <p:sldId id="290" r:id="rId72"/>
    <p:sldId id="313"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841" autoAdjust="0"/>
    <p:restoredTop sz="94660"/>
  </p:normalViewPr>
  <p:slideViewPr>
    <p:cSldViewPr snapToGrid="0">
      <p:cViewPr varScale="1">
        <p:scale>
          <a:sx n="82" d="100"/>
          <a:sy n="82" d="100"/>
        </p:scale>
        <p:origin x="108"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8/25/2023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8/25/2023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8/25/2023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8/25/2023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8/25/2023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8/25/2023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8/25/2023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10.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github.com/milvus-io/milvu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6.wmf"/><Relationship Id="rId7" Type="http://schemas.openxmlformats.org/officeDocument/2006/relationships/image" Target="../media/image1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17.wmf"/><Relationship Id="rId4" Type="http://schemas.openxmlformats.org/officeDocument/2006/relationships/oleObject" Target="../embeddings/oleObject2.bin"/><Relationship Id="rId9" Type="http://schemas.openxmlformats.org/officeDocument/2006/relationships/image" Target="../media/image19.wmf"/></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wmf"/><Relationship Id="rId5" Type="http://schemas.openxmlformats.org/officeDocument/2006/relationships/oleObject" Target="../embeddings/oleObject6.bin"/><Relationship Id="rId4" Type="http://schemas.openxmlformats.org/officeDocument/2006/relationships/image" Target="../media/image23.wmf"/></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wesomeYuer/openai-cookbook-python/tree/main/examples/vector_databases" TargetMode="External"/><Relationship Id="rId2" Type="http://schemas.openxmlformats.org/officeDocument/2006/relationships/hyperlink" Target="https://platform.openai.com/docs/guides/embeddings/limitations-risks" TargetMode="External"/><Relationship Id="rId1" Type="http://schemas.openxmlformats.org/officeDocument/2006/relationships/slideLayout" Target="../slideLayouts/slideLayout2.xml"/><Relationship Id="rId4" Type="http://schemas.openxmlformats.org/officeDocument/2006/relationships/hyperlink" Target="https://github.com/AwesomeYuer/openai-cookbook-python/blob/main/examples/vector_databases/Using_vector_databases_for_embeddings_search.ipynb"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platform.openai.com/docs/guides/embeddings/limitations-risk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wmf"/><Relationship Id="rId7" Type="http://schemas.openxmlformats.org/officeDocument/2006/relationships/image" Target="../media/image66.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image" Target="../media/image65.wmf"/><Relationship Id="rId4" Type="http://schemas.openxmlformats.org/officeDocument/2006/relationships/oleObject" Target="../embeddings/oleObject9.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67.wmf"/><Relationship Id="rId7" Type="http://schemas.openxmlformats.org/officeDocument/2006/relationships/image" Target="../media/image69.w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68.wmf"/><Relationship Id="rId4" Type="http://schemas.openxmlformats.org/officeDocument/2006/relationships/oleObject" Target="../embeddings/oleObject12.bin"/><Relationship Id="rId9" Type="http://schemas.openxmlformats.org/officeDocument/2006/relationships/image" Target="../media/image70.wmf"/></Relationships>
</file>

<file path=ppt/slides/_rels/slide5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wmf"/><Relationship Id="rId7" Type="http://schemas.openxmlformats.org/officeDocument/2006/relationships/image" Target="../media/image73.w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72.wmf"/><Relationship Id="rId4" Type="http://schemas.openxmlformats.org/officeDocument/2006/relationships/oleObject" Target="../embeddings/oleObject16.bin"/></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75.wmf"/><Relationship Id="rId7" Type="http://schemas.openxmlformats.org/officeDocument/2006/relationships/image" Target="../media/image77.w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76.wmf"/><Relationship Id="rId4" Type="http://schemas.openxmlformats.org/officeDocument/2006/relationships/oleObject" Target="../embeddings/oleObject19.bin"/><Relationship Id="rId9" Type="http://schemas.openxmlformats.org/officeDocument/2006/relationships/image" Target="../media/image78.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oleObject" Target="../embeddings/oleObject22.bin"/><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81.wmf"/></Relationships>
</file>

<file path=ppt/slides/_rels/slide62.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oleObject" Target="../embeddings/oleObject24.bin"/><Relationship Id="rId1" Type="http://schemas.openxmlformats.org/officeDocument/2006/relationships/slideLayout" Target="../slideLayouts/slideLayout2.xml"/><Relationship Id="rId5" Type="http://schemas.openxmlformats.org/officeDocument/2006/relationships/image" Target="../media/image83.wmf"/><Relationship Id="rId4" Type="http://schemas.openxmlformats.org/officeDocument/2006/relationships/oleObject" Target="../embeddings/oleObject25.bin"/></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wmf"/><Relationship Id="rId4" Type="http://schemas.openxmlformats.org/officeDocument/2006/relationships/oleObject" Target="../embeddings/oleObject26.bin"/></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524000" y="409302"/>
            <a:ext cx="9144000" cy="5001889"/>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4400" b="1" dirty="0">
                <a:solidFill>
                  <a:srgbClr val="FF0000"/>
                </a:solidFill>
                <a:latin typeface="微软雅黑" panose="020B0503020204020204" pitchFamily="34" charset="-122"/>
                <a:ea typeface="微软雅黑" panose="020B0503020204020204" pitchFamily="34" charset="-122"/>
              </a:rPr>
              <a:t>Milvus vs </a:t>
            </a:r>
            <a:r>
              <a:rPr lang="en-US" altLang="zh-CN" sz="4400" b="1" dirty="0" err="1">
                <a:solidFill>
                  <a:srgbClr val="FF0000"/>
                </a:solidFill>
                <a:latin typeface="微软雅黑" panose="020B0503020204020204" pitchFamily="34" charset="-122"/>
                <a:ea typeface="微软雅黑" panose="020B0503020204020204" pitchFamily="34" charset="-122"/>
              </a:rPr>
              <a:t>Qdrant</a:t>
            </a:r>
            <a:r>
              <a:rPr lang="en-US" altLang="zh-CN" sz="4400" b="1" dirty="0">
                <a:solidFill>
                  <a:srgbClr val="FF0000"/>
                </a:solidFill>
                <a:latin typeface="微软雅黑" panose="020B0503020204020204" pitchFamily="34" charset="-122"/>
                <a:ea typeface="微软雅黑" panose="020B0503020204020204" pitchFamily="34" charset="-122"/>
              </a:rPr>
              <a:t> vs Chroma</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endParaRPr lang="en-US" dirty="0"/>
          </a:p>
        </p:txBody>
      </p:sp>
      <p:sp>
        <p:nvSpPr>
          <p:cNvPr id="7" name="Title 1">
            <a:extLst>
              <a:ext uri="{FF2B5EF4-FFF2-40B4-BE49-F238E27FC236}">
                <a16:creationId xmlns:a16="http://schemas.microsoft.com/office/drawing/2014/main" id="{7AE1576B-B76E-C30B-6457-BB78B547FFA1}"/>
              </a:ext>
            </a:extLst>
          </p:cNvPr>
          <p:cNvSpPr txBox="1">
            <a:spLocks/>
          </p:cNvSpPr>
          <p:nvPr/>
        </p:nvSpPr>
        <p:spPr>
          <a:xfrm>
            <a:off x="4815838" y="5650413"/>
            <a:ext cx="6826893" cy="79828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b="1" dirty="0" err="1">
                <a:solidFill>
                  <a:srgbClr val="0070C0"/>
                </a:solidFill>
                <a:latin typeface="微软雅黑" panose="020B0503020204020204" pitchFamily="34" charset="-122"/>
                <a:ea typeface="微软雅黑" panose="020B0503020204020204" pitchFamily="34" charset="-122"/>
              </a:rPr>
              <a:t>AwesomeYuer@Microshaoft</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sz="2000" b="1" dirty="0">
                <a:solidFill>
                  <a:srgbClr val="0070C0"/>
                </a:solidFill>
                <a:latin typeface="微软雅黑" panose="020B0503020204020204" pitchFamily="34" charset="-122"/>
                <a:ea typeface="微软雅黑" panose="020B0503020204020204" pitchFamily="34" charset="-122"/>
              </a:rPr>
              <a:t>2023</a:t>
            </a:r>
            <a:r>
              <a:rPr lang="zh-CN" altLang="en-US" sz="2000" b="1" dirty="0">
                <a:solidFill>
                  <a:srgbClr val="0070C0"/>
                </a:solidFill>
                <a:latin typeface="微软雅黑" panose="020B0503020204020204" pitchFamily="34" charset="-122"/>
                <a:ea typeface="微软雅黑" panose="020B0503020204020204" pitchFamily="34" charset="-122"/>
              </a:rPr>
              <a:t>年</a:t>
            </a:r>
            <a:r>
              <a:rPr lang="en-US" altLang="zh-CN" sz="2000" b="1" dirty="0">
                <a:solidFill>
                  <a:srgbClr val="0070C0"/>
                </a:solidFill>
                <a:latin typeface="微软雅黑" panose="020B0503020204020204" pitchFamily="34" charset="-122"/>
                <a:ea typeface="微软雅黑" panose="020B0503020204020204" pitchFamily="34" charset="-122"/>
              </a:rPr>
              <a:t>5</a:t>
            </a:r>
            <a:r>
              <a:rPr lang="zh-CN" altLang="en-US" sz="2000" b="1" dirty="0">
                <a:solidFill>
                  <a:srgbClr val="0070C0"/>
                </a:solidFill>
                <a:latin typeface="微软雅黑" panose="020B0503020204020204" pitchFamily="34" charset="-122"/>
                <a:ea typeface="微软雅黑" panose="020B0503020204020204" pitchFamily="34" charset="-122"/>
              </a:rPr>
              <a:t>月</a:t>
            </a:r>
            <a:endParaRPr lang="en-US"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46A6B-8AC9-F33F-8A6D-1DAE4D42E8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B0DD2C-8D5A-BB91-E4AB-A7A2EF151D4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5C505A2-3A7B-876C-4386-65E864CECFB7}"/>
              </a:ext>
            </a:extLst>
          </p:cNvPr>
          <p:cNvPicPr>
            <a:picLocks noChangeAspect="1"/>
          </p:cNvPicPr>
          <p:nvPr/>
        </p:nvPicPr>
        <p:blipFill>
          <a:blip r:embed="rId2"/>
          <a:stretch>
            <a:fillRect/>
          </a:stretch>
        </p:blipFill>
        <p:spPr>
          <a:xfrm>
            <a:off x="3352800" y="0"/>
            <a:ext cx="5486400" cy="6858000"/>
          </a:xfrm>
          <a:prstGeom prst="rect">
            <a:avLst/>
          </a:prstGeom>
        </p:spPr>
      </p:pic>
    </p:spTree>
    <p:extLst>
      <p:ext uri="{BB962C8B-B14F-4D97-AF65-F5344CB8AC3E}">
        <p14:creationId xmlns:p14="http://schemas.microsoft.com/office/powerpoint/2010/main" val="295940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02CA4E6E-65A3-8F91-E492-B26B27B197AD}"/>
              </a:ext>
            </a:extLst>
          </p:cNvPr>
          <p:cNvPicPr>
            <a:picLocks noChangeAspect="1"/>
          </p:cNvPicPr>
          <p:nvPr/>
        </p:nvPicPr>
        <p:blipFill>
          <a:blip r:embed="rId3"/>
          <a:stretch>
            <a:fillRect/>
          </a:stretch>
        </p:blipFill>
        <p:spPr>
          <a:xfrm>
            <a:off x="6330462" y="1346876"/>
            <a:ext cx="5861538" cy="5229770"/>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1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a:t>
            </a:r>
            <a:r>
              <a:rPr lang="zh-CN" altLang="en-US" dirty="0">
                <a:highlight>
                  <a:srgbClr val="FFFF00"/>
                </a:highlight>
                <a:latin typeface="微软雅黑" panose="020B0503020204020204" pitchFamily="34" charset="-122"/>
                <a:ea typeface="微软雅黑" panose="020B0503020204020204" pitchFamily="34" charset="-122"/>
              </a:rPr>
              <a:t>最大度数限制</a:t>
            </a:r>
            <a:endParaRPr lang="en-US" altLang="zh-CN" dirty="0">
              <a:highlight>
                <a:srgbClr val="FFFF00"/>
              </a:highlight>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。该参数还决定了算法的内存消耗</a:t>
            </a:r>
            <a:endParaRPr lang="en-US" altLang="zh-CN" dirty="0">
              <a:latin typeface="微软雅黑" panose="020B0503020204020204" pitchFamily="34" charset="-122"/>
              <a:ea typeface="微软雅黑" panose="020B0503020204020204" pitchFamily="34" charset="-122"/>
            </a:endParaRPr>
          </a:p>
          <a:p>
            <a:pPr lvl="3"/>
            <a:r>
              <a:rPr lang="zh-CN" altLang="en-US" dirty="0">
                <a:highlight>
                  <a:srgbClr val="FFFF00"/>
                </a:highlight>
                <a:latin typeface="微软雅黑" panose="020B0503020204020204" pitchFamily="34" charset="-122"/>
                <a:ea typeface="微软雅黑" panose="020B0503020204020204" pitchFamily="34" charset="-122"/>
              </a:rPr>
              <a:t>低维低</a:t>
            </a:r>
            <a:r>
              <a:rPr lang="en-US" altLang="zh-CN" dirty="0">
                <a:highlight>
                  <a:srgbClr val="FFFF00"/>
                </a:highlight>
                <a:latin typeface="微软雅黑" panose="020B0503020204020204" pitchFamily="34" charset="-122"/>
                <a:ea typeface="微软雅黑" panose="020B0503020204020204" pitchFamily="34" charset="-122"/>
              </a:rPr>
              <a:t>M</a:t>
            </a:r>
            <a:r>
              <a:rPr lang="zh-CN" altLang="en-US" dirty="0">
                <a:highlight>
                  <a:srgbClr val="FFFF00"/>
                </a:highlight>
                <a:latin typeface="微软雅黑" panose="020B0503020204020204" pitchFamily="34" charset="-122"/>
                <a:ea typeface="微软雅黑" panose="020B0503020204020204" pitchFamily="34" charset="-122"/>
              </a:rPr>
              <a:t>，高维高</a:t>
            </a:r>
            <a:r>
              <a:rPr lang="en-US" altLang="zh-CN" dirty="0">
                <a:highlight>
                  <a:srgbClr val="FFFF00"/>
                </a:highlight>
                <a:latin typeface="微软雅黑" panose="020B0503020204020204" pitchFamily="34" charset="-122"/>
                <a:ea typeface="微软雅黑" panose="020B0503020204020204" pitchFamily="34" charset="-122"/>
              </a:rPr>
              <a:t>M</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导致更准确但搜索慢。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的值可以是 </a:t>
            </a:r>
            <a:r>
              <a:rPr lang="en-US" altLang="zh-CN" dirty="0">
                <a:highlight>
                  <a:srgbClr val="FFFF00"/>
                </a:highlight>
                <a:latin typeface="微软雅黑" panose="020B0503020204020204" pitchFamily="34" charset="-122"/>
                <a:ea typeface="微软雅黑" panose="020B0503020204020204" pitchFamily="34" charset="-122"/>
              </a:rPr>
              <a:t>k </a:t>
            </a:r>
            <a:r>
              <a:rPr lang="zh-CN" altLang="en-US" dirty="0">
                <a:highlight>
                  <a:srgbClr val="FFFF00"/>
                </a:highlight>
                <a:latin typeface="微软雅黑" panose="020B0503020204020204" pitchFamily="34" charset="-122"/>
                <a:ea typeface="微软雅黑" panose="020B0503020204020204" pitchFamily="34" charset="-122"/>
              </a:rPr>
              <a:t>和数据集大小之间的任何值</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E51CC7B-E0C4-0082-ACE1-C133EE8F21F4}"/>
              </a:ext>
            </a:extLst>
          </p:cNvPr>
          <p:cNvPicPr>
            <a:picLocks noGrp="1" noChangeAspect="1"/>
          </p:cNvPicPr>
          <p:nvPr>
            <p:ph idx="1"/>
          </p:nvPr>
        </p:nvPicPr>
        <p:blipFill>
          <a:blip r:embed="rId2"/>
          <a:stretch>
            <a:fillRect/>
          </a:stretch>
        </p:blipFill>
        <p:spPr>
          <a:xfrm>
            <a:off x="808463" y="410919"/>
            <a:ext cx="9610422" cy="6175108"/>
          </a:xfrm>
        </p:spPr>
      </p:pic>
    </p:spTree>
    <p:extLst>
      <p:ext uri="{BB962C8B-B14F-4D97-AF65-F5344CB8AC3E}">
        <p14:creationId xmlns:p14="http://schemas.microsoft.com/office/powerpoint/2010/main" val="3361946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39985-4920-A162-5737-1FF7FC306D5F}"/>
              </a:ext>
            </a:extLst>
          </p:cNvPr>
          <p:cNvSpPr>
            <a:spLocks noGrp="1"/>
          </p:cNvSpPr>
          <p:nvPr>
            <p:ph type="title"/>
          </p:nvPr>
        </p:nvSpPr>
        <p:spPr/>
        <p:txBody>
          <a:bodyPr/>
          <a:lstStyle/>
          <a:p>
            <a:r>
              <a:rPr lang="zh-CN" altLang="en-US" dirty="0"/>
              <a:t>向量数据库其他检索功能</a:t>
            </a:r>
            <a:endParaRPr lang="en-US" dirty="0"/>
          </a:p>
        </p:txBody>
      </p:sp>
      <p:sp>
        <p:nvSpPr>
          <p:cNvPr id="3" name="Content Placeholder 2">
            <a:extLst>
              <a:ext uri="{FF2B5EF4-FFF2-40B4-BE49-F238E27FC236}">
                <a16:creationId xmlns:a16="http://schemas.microsoft.com/office/drawing/2014/main" id="{B7A7F985-0867-8622-5D10-D2E0FD2B567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6206EDBF-3EA2-1D6D-852B-3604E3D24890}"/>
              </a:ext>
            </a:extLst>
          </p:cNvPr>
          <p:cNvPicPr>
            <a:picLocks noChangeAspect="1"/>
          </p:cNvPicPr>
          <p:nvPr/>
        </p:nvPicPr>
        <p:blipFill>
          <a:blip r:embed="rId2"/>
          <a:stretch>
            <a:fillRect/>
          </a:stretch>
        </p:blipFill>
        <p:spPr>
          <a:xfrm>
            <a:off x="0" y="1270000"/>
            <a:ext cx="6589339" cy="4067908"/>
          </a:xfrm>
          <a:prstGeom prst="rect">
            <a:avLst/>
          </a:prstGeom>
        </p:spPr>
      </p:pic>
      <p:pic>
        <p:nvPicPr>
          <p:cNvPr id="7" name="Picture 6">
            <a:extLst>
              <a:ext uri="{FF2B5EF4-FFF2-40B4-BE49-F238E27FC236}">
                <a16:creationId xmlns:a16="http://schemas.microsoft.com/office/drawing/2014/main" id="{AC2E12C5-7C5A-F8B7-9903-A787172347C1}"/>
              </a:ext>
            </a:extLst>
          </p:cNvPr>
          <p:cNvPicPr>
            <a:picLocks noChangeAspect="1"/>
          </p:cNvPicPr>
          <p:nvPr/>
        </p:nvPicPr>
        <p:blipFill>
          <a:blip r:embed="rId3"/>
          <a:stretch>
            <a:fillRect/>
          </a:stretch>
        </p:blipFill>
        <p:spPr>
          <a:xfrm>
            <a:off x="6576700" y="1071145"/>
            <a:ext cx="5615299" cy="4441319"/>
          </a:xfrm>
          <a:prstGeom prst="rect">
            <a:avLst/>
          </a:prstGeom>
        </p:spPr>
      </p:pic>
    </p:spTree>
    <p:extLst>
      <p:ext uri="{BB962C8B-B14F-4D97-AF65-F5344CB8AC3E}">
        <p14:creationId xmlns:p14="http://schemas.microsoft.com/office/powerpoint/2010/main" val="2709825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AB6DB-804B-B8E5-5112-2A345614FB7B}"/>
              </a:ext>
            </a:extLst>
          </p:cNvPr>
          <p:cNvSpPr>
            <a:spLocks noGrp="1"/>
          </p:cNvSpPr>
          <p:nvPr>
            <p:ph type="title"/>
          </p:nvPr>
        </p:nvSpPr>
        <p:spPr>
          <a:xfrm>
            <a:off x="406747" y="506964"/>
            <a:ext cx="8596668" cy="1320800"/>
          </a:xfrm>
        </p:spPr>
        <p:txBody>
          <a:bodyPr/>
          <a:lstStyle/>
          <a:p>
            <a:r>
              <a:rPr lang="zh-CN" altLang="en-US" dirty="0"/>
              <a:t>向量数据库功能架构</a:t>
            </a:r>
            <a:endParaRPr lang="en-US" dirty="0"/>
          </a:p>
        </p:txBody>
      </p:sp>
      <p:sp>
        <p:nvSpPr>
          <p:cNvPr id="3" name="Content Placeholder 2">
            <a:extLst>
              <a:ext uri="{FF2B5EF4-FFF2-40B4-BE49-F238E27FC236}">
                <a16:creationId xmlns:a16="http://schemas.microsoft.com/office/drawing/2014/main" id="{833E30A8-F5AB-E50C-4103-F80495965D1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EFB952E8-96D3-2F1F-B9EB-138A3D460C5F}"/>
              </a:ext>
            </a:extLst>
          </p:cNvPr>
          <p:cNvPicPr>
            <a:picLocks noChangeAspect="1"/>
          </p:cNvPicPr>
          <p:nvPr/>
        </p:nvPicPr>
        <p:blipFill>
          <a:blip r:embed="rId2"/>
          <a:stretch>
            <a:fillRect/>
          </a:stretch>
        </p:blipFill>
        <p:spPr>
          <a:xfrm>
            <a:off x="4772339" y="14548"/>
            <a:ext cx="7182000" cy="6858000"/>
          </a:xfrm>
          <a:prstGeom prst="rect">
            <a:avLst/>
          </a:prstGeom>
        </p:spPr>
      </p:pic>
    </p:spTree>
    <p:extLst>
      <p:ext uri="{BB962C8B-B14F-4D97-AF65-F5344CB8AC3E}">
        <p14:creationId xmlns:p14="http://schemas.microsoft.com/office/powerpoint/2010/main" val="880669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248571" y="748937"/>
            <a:ext cx="11783008" cy="6109063"/>
          </a:xfrm>
        </p:spPr>
        <p:txBody>
          <a:bodyPr>
            <a:normAutofit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逐笔入库，可以同时维护行级授权非向量信息（如：内容所属角色、部门等属性字段），以及其他图片、附件地址等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E3AD-AC95-FA35-07F9-77B0C8090EEE}"/>
              </a:ext>
            </a:extLst>
          </p:cNvPr>
          <p:cNvSpPr>
            <a:spLocks noGrp="1"/>
          </p:cNvSpPr>
          <p:nvPr>
            <p:ph type="title"/>
          </p:nvPr>
        </p:nvSpPr>
        <p:spPr/>
        <p:txBody>
          <a:bodyPr/>
          <a:lstStyle/>
          <a:p>
            <a:r>
              <a:rPr lang="en-US" altLang="zh-CN" dirty="0" err="1"/>
              <a:t>QnA</a:t>
            </a:r>
            <a:r>
              <a:rPr lang="zh-CN" altLang="en-US" dirty="0"/>
              <a:t>场景</a:t>
            </a:r>
            <a:endParaRPr lang="en-US" dirty="0"/>
          </a:p>
        </p:txBody>
      </p:sp>
      <p:sp>
        <p:nvSpPr>
          <p:cNvPr id="3" name="Content Placeholder 2">
            <a:extLst>
              <a:ext uri="{FF2B5EF4-FFF2-40B4-BE49-F238E27FC236}">
                <a16:creationId xmlns:a16="http://schemas.microsoft.com/office/drawing/2014/main" id="{0800E4DF-6AA5-1DF7-3A54-7EAA9E2442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A28EE62-630D-DD3A-558A-E5E9DC0258F2}"/>
              </a:ext>
            </a:extLst>
          </p:cNvPr>
          <p:cNvPicPr>
            <a:picLocks noChangeAspect="1"/>
          </p:cNvPicPr>
          <p:nvPr/>
        </p:nvPicPr>
        <p:blipFill>
          <a:blip r:embed="rId2"/>
          <a:stretch>
            <a:fillRect/>
          </a:stretch>
        </p:blipFill>
        <p:spPr>
          <a:xfrm>
            <a:off x="3083432" y="0"/>
            <a:ext cx="6025136" cy="6858000"/>
          </a:xfrm>
          <a:prstGeom prst="rect">
            <a:avLst/>
          </a:prstGeom>
        </p:spPr>
      </p:pic>
    </p:spTree>
    <p:extLst>
      <p:ext uri="{BB962C8B-B14F-4D97-AF65-F5344CB8AC3E}">
        <p14:creationId xmlns:p14="http://schemas.microsoft.com/office/powerpoint/2010/main" val="352515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931817"/>
            <a:ext cx="10515600" cy="5826034"/>
          </a:xfrm>
        </p:spPr>
        <p:txBody>
          <a:bodyPr>
            <a:normAutofit fontScale="47500" lnSpcReduction="20000"/>
          </a:bodyPr>
          <a:lstStyle/>
          <a:p>
            <a:r>
              <a:rPr lang="zh-CN" altLang="en-US" sz="3400" b="1" dirty="0">
                <a:latin typeface="微软雅黑" panose="020B0503020204020204" pitchFamily="34" charset="-122"/>
                <a:ea typeface="微软雅黑" panose="020B0503020204020204" pitchFamily="34" charset="-122"/>
              </a:rPr>
              <a:t>选型依据</a:t>
            </a:r>
            <a:endParaRPr lang="en-US" altLang="zh-CN" sz="34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经典、专业、开源、可分发商用合法许可产品</a:t>
            </a:r>
            <a:endParaRPr lang="en-US" altLang="zh-CN" sz="29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可自主非托管</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a:t>
            </a:r>
            <a:r>
              <a:rPr lang="zh-CN" altLang="en-US" sz="2900" b="1" dirty="0">
                <a:latin typeface="微软雅黑" panose="020B0503020204020204" pitchFamily="34" charset="-122"/>
                <a:ea typeface="微软雅黑" panose="020B0503020204020204" pitchFamily="34" charset="-122"/>
              </a:rPr>
              <a:t>可用</a:t>
            </a:r>
            <a:endParaRPr lang="en-US" altLang="zh-CN" sz="2900" b="1" dirty="0">
              <a:latin typeface="微软雅黑" panose="020B0503020204020204" pitchFamily="34" charset="-122"/>
              <a:ea typeface="微软雅黑" panose="020B0503020204020204" pitchFamily="34" charset="-122"/>
            </a:endParaRPr>
          </a:p>
          <a:p>
            <a:pPr lvl="2"/>
            <a:r>
              <a:rPr lang="en-US" altLang="zh-CN" sz="2500" b="1" dirty="0">
                <a:latin typeface="微软雅黑" panose="020B0503020204020204" pitchFamily="34" charset="-122"/>
                <a:ea typeface="微软雅黑" panose="020B0503020204020204" pitchFamily="34" charset="-122"/>
              </a:rPr>
              <a:t>AKS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Container</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SaaS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PaaS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VM</a:t>
            </a:r>
          </a:p>
          <a:p>
            <a:r>
              <a:rPr lang="zh-CN" altLang="en-US" sz="3400" b="1" dirty="0">
                <a:latin typeface="微软雅黑" panose="020B0503020204020204" pitchFamily="34" charset="-122"/>
                <a:ea typeface="微软雅黑" panose="020B0503020204020204" pitchFamily="34" charset="-122"/>
              </a:rPr>
              <a:t>主要选型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Milvus</a:t>
            </a:r>
          </a:p>
          <a:p>
            <a:pPr lvl="1"/>
            <a:r>
              <a:rPr lang="en-US" altLang="zh-CN" sz="2900" b="1" dirty="0">
                <a:latin typeface="微软雅黑" panose="020B0503020204020204" pitchFamily="34" charset="-122"/>
                <a:ea typeface="微软雅黑" panose="020B0503020204020204" pitchFamily="34" charset="-122"/>
              </a:rPr>
              <a:t>Azure VM + Ubuntu + Docker + </a:t>
            </a:r>
            <a:r>
              <a:rPr lang="en-US" altLang="zh-CN" sz="2900" b="1" dirty="0" err="1">
                <a:latin typeface="微软雅黑" panose="020B0503020204020204" pitchFamily="34" charset="-122"/>
                <a:ea typeface="微软雅黑" panose="020B0503020204020204" pitchFamily="34" charset="-122"/>
              </a:rPr>
              <a:t>Qdrant</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Chroma</a:t>
            </a:r>
          </a:p>
          <a:p>
            <a:pPr lvl="1"/>
            <a:r>
              <a:rPr lang="en-US" altLang="zh-CN" sz="2900" b="1" dirty="0">
                <a:latin typeface="微软雅黑" panose="020B0503020204020204" pitchFamily="34" charset="-122"/>
                <a:ea typeface="微软雅黑" panose="020B0503020204020204" pitchFamily="34" charset="-122"/>
              </a:rPr>
              <a:t>Azure VM + Ubuntu + Docker + PostgreSQL +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Extension</a:t>
            </a:r>
          </a:p>
          <a:p>
            <a:pPr lvl="1"/>
            <a:r>
              <a:rPr lang="en-US" altLang="zh-CN" sz="2900" b="1" dirty="0">
                <a:latin typeface="微软雅黑" panose="020B0503020204020204" pitchFamily="34" charset="-122"/>
                <a:ea typeface="微软雅黑" panose="020B0503020204020204" pitchFamily="34" charset="-122"/>
              </a:rPr>
              <a:t>Azure VM + Ubuntu + Docker + Redis + </a:t>
            </a:r>
            <a:r>
              <a:rPr lang="en-US" altLang="zh-CN" sz="2900" b="1" dirty="0" err="1">
                <a:latin typeface="微软雅黑" panose="020B0503020204020204" pitchFamily="34" charset="-122"/>
                <a:ea typeface="微软雅黑" panose="020B0503020204020204" pitchFamily="34" charset="-122"/>
              </a:rPr>
              <a:t>RediSearch</a:t>
            </a:r>
            <a:r>
              <a:rPr lang="en-US" altLang="zh-CN" sz="2900" b="1" dirty="0">
                <a:latin typeface="微软雅黑" panose="020B0503020204020204" pitchFamily="34" charset="-122"/>
                <a:ea typeface="微软雅黑" panose="020B0503020204020204" pitchFamily="34" charset="-122"/>
              </a:rPr>
              <a:t> Module</a:t>
            </a:r>
          </a:p>
          <a:p>
            <a:r>
              <a:rPr lang="zh-CN" altLang="en-US" sz="3400" b="1" dirty="0">
                <a:latin typeface="微软雅黑" panose="020B0503020204020204" pitchFamily="34" charset="-122"/>
                <a:ea typeface="微软雅黑" panose="020B0503020204020204" pitchFamily="34" charset="-122"/>
              </a:rPr>
              <a:t>其他选型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PostgreSQL SaaS </a:t>
            </a:r>
            <a:r>
              <a:rPr lang="zh-CN" altLang="en-US" sz="2900" b="1" dirty="0">
                <a:latin typeface="微软雅黑" panose="020B0503020204020204" pitchFamily="34" charset="-122"/>
                <a:ea typeface="微软雅黑" panose="020B0503020204020204" pitchFamily="34" charset="-122"/>
              </a:rPr>
              <a:t>目前不支持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扩展</a:t>
            </a:r>
            <a:endParaRPr lang="en-US" altLang="zh-CN" sz="29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pPr lvl="1"/>
            <a:r>
              <a:rPr lang="en-US" sz="2900" b="1" dirty="0">
                <a:latin typeface="微软雅黑" panose="020B0503020204020204" pitchFamily="34" charset="-122"/>
                <a:ea typeface="微软雅黑" panose="020B0503020204020204" pitchFamily="34" charset="-122"/>
              </a:rPr>
              <a:t>Azure </a:t>
            </a:r>
            <a:r>
              <a:rPr lang="en-US" altLang="zh-CN" sz="2900" b="1" dirty="0">
                <a:latin typeface="微软雅黑" panose="020B0503020204020204" pitchFamily="34" charset="-122"/>
                <a:ea typeface="微软雅黑" panose="020B0503020204020204" pitchFamily="34" charset="-122"/>
              </a:rPr>
              <a:t>S</a:t>
            </a:r>
            <a:r>
              <a:rPr lang="en-US" sz="2900" b="1" dirty="0">
                <a:latin typeface="微软雅黑" panose="020B0503020204020204" pitchFamily="34" charset="-122"/>
                <a:ea typeface="微软雅黑" panose="020B0503020204020204" pitchFamily="34" charset="-122"/>
              </a:rPr>
              <a:t>aaS: Redis Enterprise + </a:t>
            </a:r>
            <a:r>
              <a:rPr lang="en-US" sz="2900" b="1" dirty="0" err="1">
                <a:latin typeface="微软雅黑" panose="020B0503020204020204" pitchFamily="34" charset="-122"/>
                <a:ea typeface="微软雅黑" panose="020B0503020204020204" pitchFamily="34" charset="-122"/>
              </a:rPr>
              <a:t>Redi</a:t>
            </a:r>
            <a:r>
              <a:rPr lang="en-US" altLang="zh-CN" sz="2900" b="1" dirty="0" err="1">
                <a:latin typeface="微软雅黑" panose="020B0503020204020204" pitchFamily="34" charset="-122"/>
                <a:ea typeface="微软雅黑" panose="020B0503020204020204" pitchFamily="34" charset="-122"/>
              </a:rPr>
              <a:t>Search</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模块</a:t>
            </a:r>
            <a:r>
              <a:rPr lang="en-US" altLang="zh-CN" sz="2900" b="1" dirty="0">
                <a:latin typeface="微软雅黑" panose="020B0503020204020204" pitchFamily="34" charset="-122"/>
                <a:ea typeface="微软雅黑" panose="020B0503020204020204" pitchFamily="34" charset="-122"/>
              </a:rPr>
              <a:t>@ </a:t>
            </a:r>
            <a:r>
              <a:rPr lang="en-US" altLang="zh-CN" sz="2900" b="1" dirty="0">
                <a:highlight>
                  <a:srgbClr val="FFFF00"/>
                </a:highlight>
                <a:latin typeface="微软雅黑" panose="020B0503020204020204" pitchFamily="34" charset="-122"/>
                <a:ea typeface="微软雅黑" panose="020B0503020204020204" pitchFamily="34" charset="-122"/>
              </a:rPr>
              <a:t>East US</a:t>
            </a:r>
          </a:p>
          <a:p>
            <a:pPr lvl="2"/>
            <a:r>
              <a:rPr lang="zh-CN" altLang="en-US" sz="2300" b="1" dirty="0">
                <a:highlight>
                  <a:srgbClr val="FFFF00"/>
                </a:highlight>
                <a:latin typeface="微软雅黑" panose="020B0503020204020204" pitchFamily="34" charset="-122"/>
                <a:ea typeface="微软雅黑" panose="020B0503020204020204" pitchFamily="34" charset="-122"/>
              </a:rPr>
              <a:t>持久化：</a:t>
            </a:r>
            <a:r>
              <a:rPr lang="en-US" altLang="zh-CN" sz="2300" b="1" dirty="0">
                <a:highlight>
                  <a:srgbClr val="FFFF00"/>
                </a:highlight>
                <a:latin typeface="微软雅黑" panose="020B0503020204020204" pitchFamily="34" charset="-122"/>
                <a:ea typeface="微软雅黑" panose="020B0503020204020204" pitchFamily="34" charset="-122"/>
              </a:rPr>
              <a:t>backup, </a:t>
            </a:r>
            <a:r>
              <a:rPr lang="zh-CN" altLang="en-US" sz="2300" b="1" dirty="0">
                <a:highlight>
                  <a:srgbClr val="FFFF00"/>
                </a:highlight>
                <a:latin typeface="微软雅黑" panose="020B0503020204020204" pitchFamily="34" charset="-122"/>
                <a:ea typeface="微软雅黑" panose="020B0503020204020204" pitchFamily="34" charset="-122"/>
              </a:rPr>
              <a:t>重启手工 </a:t>
            </a:r>
            <a:r>
              <a:rPr lang="en-US" altLang="zh-CN" sz="2300" b="1" dirty="0">
                <a:highlight>
                  <a:srgbClr val="FFFF00"/>
                </a:highlight>
                <a:latin typeface="微软雅黑" panose="020B0503020204020204" pitchFamily="34" charset="-122"/>
                <a:ea typeface="微软雅黑" panose="020B0503020204020204" pitchFamily="34" charset="-122"/>
              </a:rPr>
              <a:t>restore???</a:t>
            </a: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到 </a:t>
            </a:r>
            <a:r>
              <a:rPr lang="en-US" altLang="zh-CN" sz="2300" b="1" dirty="0">
                <a:latin typeface="微软雅黑" panose="020B0503020204020204" pitchFamily="34" charset="-122"/>
                <a:ea typeface="微软雅黑" panose="020B0503020204020204" pitchFamily="34" charset="-122"/>
              </a:rPr>
              <a:t>EU 225k</a:t>
            </a:r>
            <a:r>
              <a:rPr lang="zh-CN" altLang="en-US" sz="2300" b="1" dirty="0">
                <a:latin typeface="微软雅黑" panose="020B0503020204020204" pitchFamily="34" charset="-122"/>
                <a:ea typeface="微软雅黑" panose="020B0503020204020204" pitchFamily="34" charset="-122"/>
              </a:rPr>
              <a:t> 数据铺底时间很长 </a:t>
            </a:r>
            <a:r>
              <a:rPr lang="en-US" altLang="zh-CN" sz="2300" b="1" dirty="0">
                <a:latin typeface="微软雅黑" panose="020B0503020204020204" pitchFamily="34" charset="-122"/>
                <a:ea typeface="微软雅黑" panose="020B0503020204020204" pitchFamily="34" charset="-122"/>
              </a:rPr>
              <a:t>90</a:t>
            </a:r>
            <a:r>
              <a:rPr lang="zh-CN" altLang="en-US" sz="2300" b="1" dirty="0">
                <a:latin typeface="微软雅黑" panose="020B0503020204020204" pitchFamily="34" charset="-122"/>
                <a:ea typeface="微软雅黑" panose="020B0503020204020204" pitchFamily="34" charset="-122"/>
              </a:rPr>
              <a:t>分钟</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经测试功能就绪，支持 </a:t>
            </a:r>
            <a:r>
              <a:rPr lang="en-US" sz="2300" b="1" dirty="0" err="1">
                <a:latin typeface="微软雅黑" panose="020B0503020204020204" pitchFamily="34" charset="-122"/>
                <a:ea typeface="微软雅黑" panose="020B0503020204020204" pitchFamily="34" charset="-122"/>
              </a:rPr>
              <a:t>Redi</a:t>
            </a:r>
            <a:r>
              <a:rPr lang="en-US" altLang="zh-CN" sz="2300" b="1" dirty="0" err="1">
                <a:latin typeface="微软雅黑" panose="020B0503020204020204" pitchFamily="34" charset="-122"/>
                <a:ea typeface="微软雅黑" panose="020B0503020204020204" pitchFamily="34" charset="-122"/>
              </a:rPr>
              <a:t>Search</a:t>
            </a:r>
            <a:r>
              <a:rPr lang="en-US" altLang="zh-CN" sz="2300" b="1" dirty="0">
                <a:latin typeface="微软雅黑" panose="020B0503020204020204" pitchFamily="34" charset="-122"/>
                <a:ea typeface="微软雅黑" panose="020B0503020204020204" pitchFamily="34" charset="-122"/>
              </a:rPr>
              <a:t> </a:t>
            </a:r>
            <a:r>
              <a:rPr lang="zh-CN" altLang="en-US" sz="2300" b="1" dirty="0">
                <a:latin typeface="微软雅黑" panose="020B0503020204020204" pitchFamily="34" charset="-122"/>
                <a:ea typeface="微软雅黑" panose="020B0503020204020204" pitchFamily="34" charset="-122"/>
              </a:rPr>
              <a:t>向量检索</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调用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平均时长 </a:t>
            </a:r>
            <a:r>
              <a:rPr lang="en-US" altLang="zh-CN" sz="2300" b="1" dirty="0">
                <a:latin typeface="微软雅黑" panose="020B0503020204020204" pitchFamily="34" charset="-122"/>
                <a:ea typeface="微软雅黑" panose="020B0503020204020204" pitchFamily="34" charset="-122"/>
              </a:rPr>
              <a:t>1</a:t>
            </a:r>
            <a:r>
              <a:rPr lang="zh-CN" altLang="en-US" sz="2300" b="1" dirty="0">
                <a:latin typeface="微软雅黑" panose="020B0503020204020204" pitchFamily="34" charset="-122"/>
                <a:ea typeface="微软雅黑" panose="020B0503020204020204" pitchFamily="34" charset="-122"/>
              </a:rPr>
              <a:t>秒</a:t>
            </a:r>
            <a:r>
              <a:rPr lang="en-US" altLang="zh-CN" sz="2300" b="1" dirty="0">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笔</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rPr>
              <a:t>向量相似度 </a:t>
            </a:r>
            <a:r>
              <a:rPr lang="en-US" altLang="zh-CN" sz="2000" dirty="0">
                <a:solidFill>
                  <a:srgbClr val="0070C0"/>
                </a:solidFill>
                <a:latin typeface="微软雅黑" panose="020B0503020204020204" pitchFamily="34" charset="-122"/>
                <a:ea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rPr>
              <a:t>雷迪斯</a:t>
            </a:r>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a:xfrm>
            <a:off x="773129" y="177075"/>
            <a:ext cx="8596668" cy="737325"/>
          </a:xfrm>
        </p:spPr>
        <p:txBody>
          <a:bodyPr/>
          <a:lstStyle/>
          <a:p>
            <a:r>
              <a:rPr lang="zh-CN" altLang="en-US" b="1" dirty="0"/>
              <a:t>大纲</a:t>
            </a:r>
            <a:endParaRPr lang="en-US" b="1"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773129" y="1060363"/>
            <a:ext cx="8834176" cy="5164182"/>
          </a:xfrm>
        </p:spPr>
        <p:txBody>
          <a:bodyPr>
            <a:normAutofit fontScale="92500" lnSpcReduction="20000"/>
          </a:bodyPr>
          <a:lstStyle/>
          <a:p>
            <a:r>
              <a:rPr lang="zh-CN" altLang="en-US" sz="2400" dirty="0">
                <a:solidFill>
                  <a:schemeClr val="tx1"/>
                </a:solidFill>
                <a:latin typeface="微软雅黑" panose="020B0503020204020204" pitchFamily="34" charset="-122"/>
                <a:ea typeface="微软雅黑" panose="020B0503020204020204" pitchFamily="34" charset="-122"/>
              </a:rPr>
              <a:t>向量基础</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向量概念</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向量索引</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向量检索场景</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向量数据库性能初级评测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评测过程与结果分享</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向量数据库产品选型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本次评测结果分析</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选型其他参考依据</a:t>
            </a:r>
            <a:endParaRPr lang="en-US" altLang="zh-CN" sz="2200" dirty="0">
              <a:solidFill>
                <a:schemeClr val="tx1"/>
              </a:solidFill>
              <a:latin typeface="微软雅黑" panose="020B0503020204020204" pitchFamily="34" charset="-122"/>
              <a:ea typeface="微软雅黑" panose="020B0503020204020204" pitchFamily="34" charset="-122"/>
            </a:endParaRPr>
          </a:p>
          <a:p>
            <a:pPr lvl="2"/>
            <a:r>
              <a:rPr lang="en-US" altLang="zh-CN" sz="2000" dirty="0">
                <a:solidFill>
                  <a:schemeClr val="tx1"/>
                </a:solidFill>
                <a:latin typeface="微软雅黑" panose="020B0503020204020204" pitchFamily="34" charset="-122"/>
                <a:ea typeface="微软雅黑" panose="020B0503020204020204" pitchFamily="34" charset="-122"/>
              </a:rPr>
              <a:t>OpenAI cookbook</a:t>
            </a:r>
          </a:p>
          <a:p>
            <a:pPr lvl="2"/>
            <a:r>
              <a:rPr lang="en-US" altLang="zh-CN" sz="2000" dirty="0">
                <a:solidFill>
                  <a:schemeClr val="tx1"/>
                </a:solidFill>
                <a:latin typeface="微软雅黑" panose="020B0503020204020204" pitchFamily="34" charset="-122"/>
                <a:ea typeface="微软雅黑" panose="020B0503020204020204" pitchFamily="34" charset="-122"/>
              </a:rPr>
              <a:t>Semantic-Kernel</a:t>
            </a:r>
          </a:p>
          <a:p>
            <a:pPr lvl="2"/>
            <a:r>
              <a:rPr lang="en-US" altLang="zh-CN" sz="2000" dirty="0" err="1">
                <a:solidFill>
                  <a:schemeClr val="tx1"/>
                </a:solidFill>
                <a:latin typeface="微软雅黑" panose="020B0503020204020204" pitchFamily="34" charset="-122"/>
                <a:ea typeface="微软雅黑" panose="020B0503020204020204" pitchFamily="34" charset="-122"/>
              </a:rPr>
              <a:t>LangChain</a:t>
            </a:r>
            <a:endParaRPr lang="en-US" altLang="zh-CN" sz="20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实操提示</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74170" y="470263"/>
            <a:ext cx="11956869"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性能基准测试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虽然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altLang="zh-CN" sz="4800" dirty="0">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Chroma </a:t>
            </a:r>
            <a:r>
              <a:rPr lang="zh-CN" altLang="en-US" sz="4800" dirty="0">
                <a:latin typeface="微软雅黑" panose="020B0503020204020204" pitchFamily="34" charset="-122"/>
                <a:ea typeface="微软雅黑" panose="020B0503020204020204" pitchFamily="34" charset="-122"/>
              </a:rPr>
              <a:t>向量检索直接引用：</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HttpClient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Linux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导入数据到向量数据库 放弃</a:t>
            </a:r>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通用客户端管理工具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通用客户端管理工具，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4244873032"/>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Chroma + Docker + 305k</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压力测试</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无并发压力的</a:t>
            </a:r>
            <a:r>
              <a:rPr lang="zh-CN" altLang="en-US" dirty="0">
                <a:solidFill>
                  <a:srgbClr val="FF0000"/>
                </a:solidFill>
                <a:latin typeface="微软雅黑" panose="020B0503020204020204" pitchFamily="34" charset="-122"/>
                <a:ea typeface="微软雅黑" panose="020B0503020204020204" pitchFamily="34" charset="-122"/>
              </a:rPr>
              <a:t>性能基准测试</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1"/>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04553"/>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PgSQL</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highlight>
                  <a:srgbClr val="FFFF00"/>
                </a:highlight>
                <a:latin typeface="微软雅黑" panose="020B0503020204020204" pitchFamily="34" charset="-122"/>
                <a:ea typeface="微软雅黑" panose="020B0503020204020204" pitchFamily="34" charset="-122"/>
              </a:rPr>
              <a:t>11w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RediSearch</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r>
              <a:rPr lang="en-US" altLang="zh-CN" sz="1200" b="1" dirty="0">
                <a:latin typeface="微软雅黑" panose="020B0503020204020204" pitchFamily="34" charset="-122"/>
                <a:ea typeface="微软雅黑" panose="020B0503020204020204" pitchFamily="34" charset="-122"/>
              </a:rPr>
              <a:t>/</a:t>
            </a:r>
            <a:r>
              <a:rPr lang="en-US" altLang="zh-CN" sz="1200" b="1" dirty="0" err="1">
                <a:latin typeface="微软雅黑" panose="020B0503020204020204" pitchFamily="34" charset="-122"/>
                <a:ea typeface="微软雅黑" panose="020B0503020204020204" pitchFamily="34" charset="-122"/>
              </a:rPr>
              <a:t>RediSearch</a:t>
            </a:r>
            <a:r>
              <a:rPr lang="en-US" altLang="zh-CN" sz="1200" b="1" dirty="0">
                <a:latin typeface="微软雅黑" panose="020B0503020204020204" pitchFamily="34" charset="-122"/>
                <a:ea typeface="微软雅黑" panose="020B0503020204020204" pitchFamily="34" charset="-122"/>
              </a:rPr>
              <a:t> </a:t>
            </a:r>
            <a:r>
              <a:rPr lang="en-US" altLang="zh-CN" sz="1200" b="1" dirty="0">
                <a:highlight>
                  <a:srgbClr val="FFFF00"/>
                </a:highlight>
                <a:latin typeface="微软雅黑" panose="020B0503020204020204" pitchFamily="34" charset="-122"/>
                <a:ea typeface="微软雅黑" panose="020B0503020204020204" pitchFamily="34" charset="-122"/>
              </a:rPr>
              <a:t>225k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Qdrant</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r>
              <a:rPr lang="en-US" altLang="zh-CN" sz="1200" b="1" dirty="0">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50w</a:t>
            </a:r>
            <a:r>
              <a:rPr lang="en-US" altLang="zh-CN" sz="1200" b="1" dirty="0">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100w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Milvus: </a:t>
            </a:r>
            <a:r>
              <a:rPr lang="en-US" altLang="zh-CN" sz="1200" b="1" dirty="0">
                <a:highlight>
                  <a:srgbClr val="FFFF00"/>
                </a:highlight>
                <a:latin typeface="微软雅黑" panose="020B0503020204020204" pitchFamily="34" charset="-122"/>
                <a:ea typeface="微软雅黑" panose="020B0503020204020204" pitchFamily="34" charset="-122"/>
              </a:rPr>
              <a:t>50w/100w/150w/200w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Chroma: </a:t>
            </a:r>
            <a:r>
              <a:rPr lang="en-US" altLang="zh-CN" sz="1200" b="1" dirty="0">
                <a:highlight>
                  <a:srgbClr val="FFFF00"/>
                </a:highlight>
                <a:latin typeface="微软雅黑" panose="020B0503020204020204" pitchFamily="34" charset="-122"/>
                <a:ea typeface="微软雅黑" panose="020B0503020204020204" pitchFamily="34" charset="-122"/>
              </a:rPr>
              <a:t>305k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err="1">
                <a:latin typeface="微软雅黑" panose="020B0503020204020204" pitchFamily="34" charset="-122"/>
                <a:ea typeface="微软雅黑" panose="020B0503020204020204" pitchFamily="34" charset="-122"/>
              </a:rPr>
              <a:t>PgSQL</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1100" b="1" dirty="0">
                <a:highlight>
                  <a:srgbClr val="FFFF00"/>
                </a:highlight>
                <a:latin typeface="微软雅黑" panose="020B0503020204020204" pitchFamily="34" charset="-122"/>
                <a:ea typeface="微软雅黑" panose="020B0503020204020204" pitchFamily="34" charset="-122"/>
              </a:rPr>
              <a:t> cosine </a:t>
            </a:r>
            <a:r>
              <a:rPr lang="zh-CN" altLang="en-US" sz="1100" b="1" dirty="0">
                <a:latin typeface="微软雅黑" panose="020B0503020204020204" pitchFamily="34" charset="-122"/>
                <a:ea typeface="微软雅黑" panose="020B0503020204020204" pitchFamily="34" charset="-122"/>
              </a:rPr>
              <a:t>相关优化索引，按与随机查询向量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100" b="1" dirty="0">
                <a:latin typeface="微软雅黑" panose="020B0503020204020204" pitchFamily="34" charset="-122"/>
                <a:ea typeface="微软雅黑" panose="020B0503020204020204" pitchFamily="34" charset="-122"/>
              </a:rPr>
              <a:t>Redis</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1100" b="1" dirty="0">
                <a:latin typeface="微软雅黑" panose="020B0503020204020204" pitchFamily="34" charset="-122"/>
                <a:ea typeface="微软雅黑" panose="020B0503020204020204" pitchFamily="34" charset="-122"/>
              </a:rPr>
              <a:t>索引，按与随机查询向量 </a:t>
            </a:r>
            <a:r>
              <a:rPr lang="en-US" altLang="zh-CN" sz="1100" b="1" dirty="0">
                <a:highlight>
                  <a:srgbClr val="FFFF00"/>
                </a:highlight>
                <a:latin typeface="微软雅黑" panose="020B0503020204020204" pitchFamily="34" charset="-122"/>
                <a:ea typeface="微软雅黑" panose="020B0503020204020204" pitchFamily="34" charset="-122"/>
              </a:rPr>
              <a:t>KNN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索引，按与随机查询向</a:t>
            </a:r>
            <a:r>
              <a:rPr lang="zh-CN" altLang="en-US" sz="1100" b="1" dirty="0">
                <a:highlight>
                  <a:srgbClr val="FFFF00"/>
                </a:highlight>
                <a:latin typeface="微软雅黑" panose="020B0503020204020204" pitchFamily="34" charset="-122"/>
                <a:ea typeface="微软雅黑" panose="020B0503020204020204" pitchFamily="34" charset="-122"/>
              </a:rPr>
              <a:t>量 </a:t>
            </a:r>
            <a:r>
              <a:rPr lang="en-US" altLang="zh-CN" sz="1100" b="1" dirty="0">
                <a:highlight>
                  <a:srgbClr val="FFFF00"/>
                </a:highlight>
                <a:latin typeface="微软雅黑" panose="020B0503020204020204" pitchFamily="34" charset="-122"/>
                <a:ea typeface="微软雅黑" panose="020B0503020204020204" pitchFamily="34" charset="-122"/>
              </a:rPr>
              <a:t>KNN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Qdrant</a:t>
            </a:r>
            <a:endParaRPr lang="en-US" altLang="zh-CN" sz="12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a:t>
            </a:r>
            <a:r>
              <a:rPr lang="zh-CN" altLang="en-US" sz="1100" b="1" dirty="0">
                <a:latin typeface="微软雅黑" panose="020B0503020204020204" pitchFamily="34" charset="-122"/>
                <a:ea typeface="微软雅黑" panose="020B0503020204020204" pitchFamily="34" charset="-122"/>
              </a:rPr>
              <a:t> 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Milvus</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1100" b="1" dirty="0">
                <a:highlight>
                  <a:srgbClr val="FFFF00"/>
                </a:highlight>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300" b="1" dirty="0">
                <a:latin typeface="微软雅黑" panose="020B0503020204020204" pitchFamily="34" charset="-122"/>
                <a:ea typeface="微软雅黑" panose="020B0503020204020204" pitchFamily="34" charset="-122"/>
              </a:rPr>
              <a:t>Chroma</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Http</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r>
              <a:rPr lang="en-US" altLang="zh-CN" sz="1400" b="1" dirty="0" err="1">
                <a:latin typeface="微软雅黑" panose="020B0503020204020204" pitchFamily="34" charset="-122"/>
                <a:ea typeface="微软雅黑" panose="020B0503020204020204" pitchFamily="34" charset="-122"/>
              </a:rPr>
              <a:t>WebApi</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并发</a:t>
            </a:r>
            <a:r>
              <a:rPr lang="zh-CN" altLang="en-US" sz="1400" b="1" dirty="0">
                <a:highlight>
                  <a:srgbClr val="FFFF00"/>
                </a:highlight>
                <a:latin typeface="微软雅黑" panose="020B0503020204020204" pitchFamily="34" charset="-122"/>
                <a:ea typeface="微软雅黑" panose="020B0503020204020204" pitchFamily="34" charset="-122"/>
              </a:rPr>
              <a:t>压力测试、</a:t>
            </a:r>
            <a:r>
              <a:rPr lang="zh-CN" altLang="en-US" sz="1400" b="1" dirty="0">
                <a:latin typeface="微软雅黑" panose="020B0503020204020204" pitchFamily="34" charset="-122"/>
                <a:ea typeface="微软雅黑" panose="020B0503020204020204" pitchFamily="34" charset="-122"/>
              </a:rPr>
              <a:t>无并发压力性能基准测试</a:t>
            </a:r>
            <a:endParaRPr lang="en-US" altLang="zh-CN"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10191022"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highlight>
                  <a:srgbClr val="FFFF00"/>
                </a:highlight>
                <a:latin typeface="微软雅黑" panose="020B0503020204020204" pitchFamily="34" charset="-122"/>
                <a:ea typeface="微软雅黑" panose="020B0503020204020204" pitchFamily="34" charset="-122"/>
              </a:rPr>
              <a:t>Few-Shot</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Overlap</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solidFill>
                  <a:srgbClr val="FF0000"/>
                </a:solidFill>
                <a:latin typeface="微软雅黑" panose="020B0503020204020204" pitchFamily="34" charset="-122"/>
                <a:ea typeface="微软雅黑" panose="020B0503020204020204" pitchFamily="34" charset="-122"/>
              </a:rPr>
              <a:t>Token healing</a:t>
            </a:r>
            <a:r>
              <a:rPr lang="zh-CN" altLang="en-US" sz="1200" b="1" dirty="0">
                <a:latin typeface="微软雅黑" panose="020B0503020204020204" pitchFamily="34" charset="-122"/>
                <a:ea typeface="微软雅黑" panose="020B0503020204020204" pitchFamily="34" charset="-122"/>
              </a:rPr>
              <a:t>、断句、段落、章节等产生的 </a:t>
            </a:r>
            <a:r>
              <a:rPr lang="en-US" altLang="zh-CN" sz="1200" b="1" dirty="0">
                <a:latin typeface="微软雅黑" panose="020B0503020204020204" pitchFamily="34" charset="-122"/>
                <a:ea typeface="微软雅黑" panose="020B0503020204020204" pitchFamily="34" charset="-122"/>
              </a:rPr>
              <a:t>Tokens </a:t>
            </a:r>
            <a:r>
              <a:rPr lang="zh-CN" altLang="en-US" sz="1200" b="1" dirty="0">
                <a:latin typeface="微软雅黑" panose="020B0503020204020204" pitchFamily="34" charset="-122"/>
                <a:ea typeface="微软雅黑" panose="020B0503020204020204" pitchFamily="34" charset="-122"/>
              </a:rPr>
              <a:t>浪费占用</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792481"/>
            <a:ext cx="10515600" cy="5982788"/>
          </a:xfrm>
        </p:spPr>
        <p:txBody>
          <a:bodyPr>
            <a:normAutofit/>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a:latin typeface="微软雅黑" panose="020B0503020204020204" pitchFamily="34" charset="-122"/>
                <a:ea typeface="微软雅黑" panose="020B0503020204020204" pitchFamily="34" charset="-122"/>
              </a:rPr>
              <a:t>关注标准差，其</a:t>
            </a:r>
            <a:r>
              <a:rPr lang="zh-CN" altLang="en-US" sz="1200" dirty="0">
                <a:latin typeface="微软雅黑" panose="020B0503020204020204" pitchFamily="34" charset="-122"/>
                <a:ea typeface="微软雅黑" panose="020B0503020204020204" pitchFamily="34" charset="-122"/>
              </a:rPr>
              <a:t>实也是一种距离，与均值的距离，体现分布</a:t>
            </a:r>
            <a:r>
              <a:rPr lang="zh-CN" altLang="en-US" sz="1200">
                <a:latin typeface="微软雅黑" panose="020B0503020204020204" pitchFamily="34" charset="-122"/>
                <a:ea typeface="微软雅黑" panose="020B0503020204020204" pitchFamily="34" charset="-122"/>
              </a:rPr>
              <a:t>情况</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latin typeface="微软雅黑" panose="020B0503020204020204" pitchFamily="34" charset="-122"/>
                <a:ea typeface="微软雅黑" panose="020B0503020204020204" pitchFamily="34" charset="-122"/>
              </a:rPr>
              <a:t>BenchmarkDotNet</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无并发的单元性能测试</a:t>
            </a:r>
            <a:endParaRPr lang="en-US" sz="1600" dirty="0">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a:xfrm>
            <a:off x="677334" y="609600"/>
            <a:ext cx="8596668" cy="781688"/>
          </a:xfrm>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无并发综合基准性能评测</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lnSpcReduction="10000"/>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a:t>
            </a:r>
            <a:endParaRPr lang="en-US" altLang="zh-CN" sz="2800" dirty="0">
              <a:latin typeface="微软雅黑" panose="020B0503020204020204" pitchFamily="34" charset="-122"/>
              <a:ea typeface="微软雅黑" panose="020B0503020204020204" pitchFamily="34" charset="-122"/>
            </a:endParaRPr>
          </a:p>
          <a:p>
            <a:pPr lvl="2"/>
            <a:r>
              <a:rPr lang="zh-CN" altLang="en-US" sz="2600" dirty="0">
                <a:latin typeface="微软雅黑" panose="020B0503020204020204" pitchFamily="34" charset="-122"/>
                <a:ea typeface="微软雅黑" panose="020B0503020204020204" pitchFamily="34" charset="-122"/>
              </a:rPr>
              <a:t>数据规模、产品、主机性能多角度综合对比</a:t>
            </a:r>
            <a:endParaRPr lang="en-US" altLang="zh-CN" sz="26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无并发综合基准性能评测结果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highlight>
                  <a:srgbClr val="FFFF00"/>
                </a:highlight>
                <a:latin typeface="微软雅黑" panose="020B0503020204020204" pitchFamily="34" charset="-122"/>
                <a:ea typeface="微软雅黑" panose="020B0503020204020204" pitchFamily="34" charset="-122"/>
              </a:rPr>
              <a:t>场景</a:t>
            </a:r>
            <a:r>
              <a:rPr lang="en-US" altLang="zh-CN" sz="3600" b="1" dirty="0">
                <a:highlight>
                  <a:srgbClr val="FFFF00"/>
                </a:highlight>
                <a:latin typeface="微软雅黑" panose="020B0503020204020204" pitchFamily="34" charset="-122"/>
                <a:ea typeface="微软雅黑" panose="020B0503020204020204" pitchFamily="34" charset="-122"/>
              </a:rPr>
              <a:t>2: </a:t>
            </a:r>
            <a:r>
              <a:rPr lang="zh-CN" altLang="en-US" b="1" dirty="0">
                <a:highlight>
                  <a:srgbClr val="FFFF00"/>
                </a:highlight>
                <a:latin typeface="微软雅黑" panose="020B0503020204020204" pitchFamily="34" charset="-122"/>
                <a:ea typeface="微软雅黑" panose="020B0503020204020204" pitchFamily="34" charset="-122"/>
              </a:rPr>
              <a:t>无并发综合基准性能评测</a:t>
            </a:r>
            <a:r>
              <a:rPr lang="zh-CN" altLang="en-US" sz="3600" b="1" dirty="0">
                <a:highlight>
                  <a:srgbClr val="FFFF00"/>
                </a:highlight>
                <a:latin typeface="微软雅黑" panose="020B0503020204020204" pitchFamily="34" charset="-122"/>
                <a:ea typeface="微软雅黑" panose="020B0503020204020204" pitchFamily="34" charset="-122"/>
              </a:rPr>
              <a:t>过程性能监控</a:t>
            </a:r>
            <a:endParaRPr lang="en-US" sz="3600" b="1" dirty="0">
              <a:highlight>
                <a:srgbClr val="FFFF00"/>
              </a:highlight>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383177" y="1770966"/>
            <a:ext cx="8596668" cy="3880773"/>
          </a:xfrm>
        </p:spPr>
        <p:txBody>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8A1659B3-AACB-CE6F-7C13-3B2A6FE54841}"/>
              </a:ext>
            </a:extLst>
          </p:cNvPr>
          <p:cNvPicPr>
            <a:picLocks noChangeAspect="1"/>
          </p:cNvPicPr>
          <p:nvPr/>
        </p:nvPicPr>
        <p:blipFill>
          <a:blip r:embed="rId2"/>
          <a:stretch>
            <a:fillRect/>
          </a:stretch>
        </p:blipFill>
        <p:spPr>
          <a:xfrm>
            <a:off x="3315788" y="789836"/>
            <a:ext cx="8493035" cy="3683726"/>
          </a:xfrm>
          <a:prstGeom prst="rect">
            <a:avLst/>
          </a:prstGeom>
        </p:spPr>
      </p:pic>
      <p:pic>
        <p:nvPicPr>
          <p:cNvPr id="8" name="Picture 7">
            <a:extLst>
              <a:ext uri="{FF2B5EF4-FFF2-40B4-BE49-F238E27FC236}">
                <a16:creationId xmlns:a16="http://schemas.microsoft.com/office/drawing/2014/main" id="{EE693015-AEED-EB0B-2198-1EEE096B8FF2}"/>
              </a:ext>
            </a:extLst>
          </p:cNvPr>
          <p:cNvPicPr>
            <a:picLocks noChangeAspect="1"/>
          </p:cNvPicPr>
          <p:nvPr/>
        </p:nvPicPr>
        <p:blipFill>
          <a:blip r:embed="rId3"/>
          <a:stretch>
            <a:fillRect/>
          </a:stretch>
        </p:blipFill>
        <p:spPr>
          <a:xfrm>
            <a:off x="2355057" y="4568571"/>
            <a:ext cx="9453765" cy="2166337"/>
          </a:xfrm>
          <a:prstGeom prst="rect">
            <a:avLst/>
          </a:prstGeom>
        </p:spPr>
      </p:pic>
    </p:spTree>
    <p:extLst>
      <p:ext uri="{BB962C8B-B14F-4D97-AF65-F5344CB8AC3E}">
        <p14:creationId xmlns:p14="http://schemas.microsoft.com/office/powerpoint/2010/main" val="3455895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0A36D-1C6A-DED6-6C9E-D000F5780676}"/>
              </a:ext>
            </a:extLst>
          </p:cNvPr>
          <p:cNvSpPr>
            <a:spLocks noGrp="1"/>
          </p:cNvSpPr>
          <p:nvPr>
            <p:ph type="title"/>
          </p:nvPr>
        </p:nvSpPr>
        <p:spPr>
          <a:xfrm>
            <a:off x="756464" y="90853"/>
            <a:ext cx="8596668" cy="705394"/>
          </a:xfrm>
        </p:spPr>
        <p:txBody>
          <a:bodyPr/>
          <a:lstStyle/>
          <a:p>
            <a:r>
              <a:rPr lang="zh-CN" altLang="en-US" b="0" i="0" dirty="0">
                <a:solidFill>
                  <a:srgbClr val="00B38A"/>
                </a:solidFill>
                <a:effectLst/>
                <a:latin typeface="Avenir"/>
              </a:rPr>
              <a:t>向量数据库技术</a:t>
            </a:r>
            <a:endParaRPr lang="en-US" dirty="0"/>
          </a:p>
        </p:txBody>
      </p:sp>
      <p:sp>
        <p:nvSpPr>
          <p:cNvPr id="3" name="Content Placeholder 2">
            <a:extLst>
              <a:ext uri="{FF2B5EF4-FFF2-40B4-BE49-F238E27FC236}">
                <a16:creationId xmlns:a16="http://schemas.microsoft.com/office/drawing/2014/main" id="{86A4C49C-BC19-7159-F04E-113440A861E7}"/>
              </a:ext>
            </a:extLst>
          </p:cNvPr>
          <p:cNvSpPr>
            <a:spLocks noGrp="1"/>
          </p:cNvSpPr>
          <p:nvPr>
            <p:ph idx="1"/>
          </p:nvPr>
        </p:nvSpPr>
        <p:spPr>
          <a:xfrm>
            <a:off x="726384" y="796247"/>
            <a:ext cx="6716997" cy="5970900"/>
          </a:xfrm>
        </p:spPr>
        <p:txBody>
          <a:bodyPr>
            <a:normAutofit fontScale="92500" lnSpcReduction="10000"/>
          </a:bodyPr>
          <a:lstStyle/>
          <a:p>
            <a:pPr algn="just"/>
            <a:r>
              <a:rPr lang="zh-CN" altLang="en-US" b="0" i="0" dirty="0">
                <a:solidFill>
                  <a:srgbClr val="4A4A4A"/>
                </a:solidFill>
                <a:effectLst/>
                <a:latin typeface="微软雅黑" panose="020B0503020204020204" pitchFamily="34" charset="-122"/>
                <a:ea typeface="微软雅黑" panose="020B0503020204020204" pitchFamily="34" charset="-122"/>
              </a:rPr>
              <a:t>在传统的关系型数据库中，数据通常以表格为形式来存储。然而，随着 </a:t>
            </a:r>
            <a:r>
              <a:rPr lang="en-US" altLang="zh-CN" b="0" i="0" dirty="0">
                <a:solidFill>
                  <a:srgbClr val="4A4A4A"/>
                </a:solidFill>
                <a:effectLst/>
                <a:latin typeface="微软雅黑" panose="020B0503020204020204" pitchFamily="34" charset="-122"/>
                <a:ea typeface="微软雅黑" panose="020B0503020204020204" pitchFamily="34" charset="-122"/>
              </a:rPr>
              <a:t>AI </a:t>
            </a:r>
            <a:r>
              <a:rPr lang="zh-CN" altLang="en-US" b="0" i="0" dirty="0">
                <a:solidFill>
                  <a:srgbClr val="4A4A4A"/>
                </a:solidFill>
                <a:effectLst/>
                <a:latin typeface="微软雅黑" panose="020B0503020204020204" pitchFamily="34" charset="-122"/>
                <a:ea typeface="微软雅黑" panose="020B0503020204020204" pitchFamily="34" charset="-122"/>
              </a:rPr>
              <a:t>时代的到来，我们面临着图像、音频和文本等海量的非结构化数据。这些数据无法简单地以表格形式存储，而是需要通过机器学习算法从这些数据中提取出以向量为表示形式的“</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特征</a:t>
            </a:r>
            <a:r>
              <a:rPr lang="zh-CN" altLang="en-US" b="0" i="0" dirty="0">
                <a:solidFill>
                  <a:srgbClr val="4A4A4A"/>
                </a:solidFill>
                <a:effectLst/>
                <a:latin typeface="微软雅黑" panose="020B0503020204020204" pitchFamily="34" charset="-122"/>
                <a:ea typeface="微软雅黑" panose="020B0503020204020204" pitchFamily="34" charset="-122"/>
              </a:rPr>
              <a:t>”。向量数据库的兴起便是为了解决对这些向量进行存储与计算的问题。</a:t>
            </a:r>
          </a:p>
          <a:p>
            <a:pPr algn="just"/>
            <a:r>
              <a:rPr lang="zh-CN" altLang="en-US" b="0" i="0" dirty="0">
                <a:solidFill>
                  <a:srgbClr val="4A4A4A"/>
                </a:solidFill>
                <a:effectLst/>
                <a:latin typeface="微软雅黑" panose="020B0503020204020204" pitchFamily="34" charset="-122"/>
                <a:ea typeface="微软雅黑" panose="020B0503020204020204" pitchFamily="34" charset="-122"/>
              </a:rPr>
              <a:t>向量数据库的核心在于对数据的索引。使用倒排索引等技术，向量数据库可以通过将向量的特征进行分组和索引，以实现高效的相似性搜索。同时，向量量化技术可以帮助向量数据库将高维向量映射到低维空间，从而减少存储和计算成本。基于索引技术，向量数据库通过自身的各类向量操作，如向量相加、相似度计算和聚类分析等，使得用户能够对向量进行高效搜索。</a:t>
            </a:r>
          </a:p>
          <a:p>
            <a:pPr algn="just"/>
            <a:r>
              <a:rPr lang="zh-CN" altLang="en-US" b="0" i="0" dirty="0">
                <a:solidFill>
                  <a:srgbClr val="4A4A4A"/>
                </a:solidFill>
                <a:effectLst/>
                <a:latin typeface="微软雅黑" panose="020B0503020204020204" pitchFamily="34" charset="-122"/>
                <a:ea typeface="微软雅黑" panose="020B0503020204020204" pitchFamily="34" charset="-122"/>
              </a:rPr>
              <a:t>至于向量数据库的底层存储，实际上相比于</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索引技术</a:t>
            </a:r>
            <a:r>
              <a:rPr lang="zh-CN" altLang="en-US" b="0" i="0" dirty="0">
                <a:solidFill>
                  <a:srgbClr val="4A4A4A"/>
                </a:solidFill>
                <a:effectLst/>
                <a:latin typeface="微软雅黑" panose="020B0503020204020204" pitchFamily="34" charset="-122"/>
                <a:ea typeface="微软雅黑" panose="020B0503020204020204" pitchFamily="34" charset="-122"/>
              </a:rPr>
              <a:t>来说，显得不那么重要。事实上，很多数据库都可以直接添加索引模块来实现高效向量搜索。而现有数据库，尤其是基于</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列式存储</a:t>
            </a:r>
            <a:r>
              <a:rPr lang="zh-CN" altLang="en-US" b="0" i="0" dirty="0">
                <a:solidFill>
                  <a:srgbClr val="4A4A4A"/>
                </a:solidFill>
                <a:effectLst/>
                <a:latin typeface="微软雅黑" panose="020B0503020204020204" pitchFamily="34" charset="-122"/>
                <a:ea typeface="微软雅黑" panose="020B0503020204020204" pitchFamily="34" charset="-122"/>
              </a:rPr>
              <a:t>的实时分析数据库，本身便具有卓越的数据压缩率。对于向量数据而言，由于每个向量都是由大量的维度组成，通过</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列存储</a:t>
            </a:r>
            <a:r>
              <a:rPr lang="zh-CN" altLang="en-US" b="0" i="0" dirty="0">
                <a:solidFill>
                  <a:srgbClr val="4A4A4A"/>
                </a:solidFill>
                <a:effectLst/>
                <a:latin typeface="微软雅黑" panose="020B0503020204020204" pitchFamily="34" charset="-122"/>
                <a:ea typeface="微软雅黑" panose="020B0503020204020204" pitchFamily="34" charset="-122"/>
              </a:rPr>
              <a:t>可以将相同维度的数据连续存储，从而提高存储效率和查询性能。此外，列存数据库还能够针对列级别的操作进行优化，如向量相似性计算和聚合操作。</a:t>
            </a:r>
            <a:endParaRPr lang="en-US" altLang="zh-CN" b="0" i="0" dirty="0">
              <a:solidFill>
                <a:srgbClr val="4A4A4A"/>
              </a:solidFill>
              <a:effectLst/>
              <a:latin typeface="微软雅黑" panose="020B0503020204020204" pitchFamily="34" charset="-122"/>
              <a:ea typeface="微软雅黑" panose="020B0503020204020204" pitchFamily="34" charset="-122"/>
            </a:endParaRPr>
          </a:p>
          <a:p>
            <a:pPr lvl="1" algn="just"/>
            <a:r>
              <a:rPr lang="zh-CN" altLang="en-US" b="0" i="0" dirty="0">
                <a:solidFill>
                  <a:srgbClr val="4A4A4A"/>
                </a:solidFill>
                <a:effectLst/>
                <a:latin typeface="微软雅黑" panose="020B0503020204020204" pitchFamily="34" charset="-122"/>
                <a:ea typeface="微软雅黑" panose="020B0503020204020204" pitchFamily="34" charset="-122"/>
              </a:rPr>
              <a:t>这也是为什么网络上纷纷流传新晋向量数据库 </a:t>
            </a:r>
            <a:r>
              <a:rPr lang="en-US" altLang="zh-CN" b="0" i="0" dirty="0">
                <a:solidFill>
                  <a:srgbClr val="4A4A4A"/>
                </a:solidFill>
                <a:effectLst/>
                <a:latin typeface="微软雅黑" panose="020B0503020204020204" pitchFamily="34" charset="-122"/>
                <a:ea typeface="微软雅黑" panose="020B0503020204020204" pitchFamily="34" charset="-122"/>
              </a:rPr>
              <a:t>Chroma“</a:t>
            </a:r>
            <a:r>
              <a:rPr lang="zh-CN" altLang="en-US" b="0" i="0" dirty="0">
                <a:solidFill>
                  <a:srgbClr val="4A4A4A"/>
                </a:solidFill>
                <a:effectLst/>
                <a:latin typeface="微软雅黑" panose="020B0503020204020204" pitchFamily="34" charset="-122"/>
                <a:ea typeface="微软雅黑" panose="020B0503020204020204" pitchFamily="34" charset="-122"/>
              </a:rPr>
              <a:t>仅仅”是在著名实时分析数据库 </a:t>
            </a:r>
            <a:r>
              <a:rPr lang="en-US" altLang="zh-CN" b="0" i="0" dirty="0" err="1">
                <a:solidFill>
                  <a:srgbClr val="4A4A4A"/>
                </a:solidFill>
                <a:effectLst/>
                <a:latin typeface="微软雅黑" panose="020B0503020204020204" pitchFamily="34" charset="-122"/>
                <a:ea typeface="微软雅黑" panose="020B0503020204020204" pitchFamily="34" charset="-122"/>
              </a:rPr>
              <a:t>ClickHouse</a:t>
            </a:r>
            <a:r>
              <a:rPr lang="en-US" altLang="zh-CN" b="0" i="0" dirty="0">
                <a:solidFill>
                  <a:srgbClr val="4A4A4A"/>
                </a:solidFill>
                <a:effectLst/>
                <a:latin typeface="微软雅黑" panose="020B0503020204020204" pitchFamily="34" charset="-122"/>
                <a:ea typeface="微软雅黑" panose="020B0503020204020204" pitchFamily="34" charset="-122"/>
              </a:rPr>
              <a:t> </a:t>
            </a:r>
            <a:r>
              <a:rPr lang="zh-CN" altLang="en-US" b="0" i="0" dirty="0">
                <a:solidFill>
                  <a:srgbClr val="4A4A4A"/>
                </a:solidFill>
                <a:effectLst/>
                <a:latin typeface="微软雅黑" panose="020B0503020204020204" pitchFamily="34" charset="-122"/>
                <a:ea typeface="微软雅黑" panose="020B0503020204020204" pitchFamily="34" charset="-122"/>
              </a:rPr>
              <a:t>上封装了一层而已。当然，</a:t>
            </a:r>
            <a:r>
              <a:rPr lang="en-US" altLang="zh-CN" b="0" i="0" dirty="0">
                <a:solidFill>
                  <a:srgbClr val="4A4A4A"/>
                </a:solidFill>
                <a:effectLst/>
                <a:latin typeface="微软雅黑" panose="020B0503020204020204" pitchFamily="34" charset="-122"/>
                <a:ea typeface="微软雅黑" panose="020B0503020204020204" pitchFamily="34" charset="-122"/>
              </a:rPr>
              <a:t>Chroma </a:t>
            </a:r>
            <a:r>
              <a:rPr lang="zh-CN" altLang="en-US" b="0" i="0" dirty="0">
                <a:solidFill>
                  <a:srgbClr val="4A4A4A"/>
                </a:solidFill>
                <a:effectLst/>
                <a:latin typeface="微软雅黑" panose="020B0503020204020204" pitchFamily="34" charset="-122"/>
                <a:ea typeface="微软雅黑" panose="020B0503020204020204" pitchFamily="34" charset="-122"/>
              </a:rPr>
              <a:t>的联合创始人也出来澄清，表示他们会很快去除对 </a:t>
            </a:r>
            <a:r>
              <a:rPr lang="en-US" altLang="zh-CN" b="0" i="0" dirty="0" err="1">
                <a:solidFill>
                  <a:srgbClr val="4A4A4A"/>
                </a:solidFill>
                <a:effectLst/>
                <a:latin typeface="微软雅黑" panose="020B0503020204020204" pitchFamily="34" charset="-122"/>
                <a:ea typeface="微软雅黑" panose="020B0503020204020204" pitchFamily="34" charset="-122"/>
              </a:rPr>
              <a:t>ClickHouse</a:t>
            </a:r>
            <a:r>
              <a:rPr lang="en-US" altLang="zh-CN" b="0" i="0" dirty="0">
                <a:solidFill>
                  <a:srgbClr val="4A4A4A"/>
                </a:solidFill>
                <a:effectLst/>
                <a:latin typeface="微软雅黑" panose="020B0503020204020204" pitchFamily="34" charset="-122"/>
                <a:ea typeface="微软雅黑" panose="020B0503020204020204" pitchFamily="34" charset="-122"/>
              </a:rPr>
              <a:t> </a:t>
            </a:r>
            <a:r>
              <a:rPr lang="zh-CN" altLang="en-US" b="0" i="0" dirty="0">
                <a:solidFill>
                  <a:srgbClr val="4A4A4A"/>
                </a:solidFill>
                <a:effectLst/>
                <a:latin typeface="微软雅黑" panose="020B0503020204020204" pitchFamily="34" charset="-122"/>
                <a:ea typeface="微软雅黑" panose="020B0503020204020204" pitchFamily="34" charset="-122"/>
              </a:rPr>
              <a:t>的依赖。</a:t>
            </a:r>
          </a:p>
          <a:p>
            <a:endParaRPr lang="en-US"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F3B6BD2B-5DE7-A112-66BD-78DE3F8A0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1627" y="1897212"/>
            <a:ext cx="4313319" cy="306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421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Remote</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10356426" cy="4412859"/>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zh-CN" altLang="en-US" b="1" dirty="0">
                <a:latin typeface="微软雅黑" panose="020B0503020204020204" pitchFamily="34" charset="-122"/>
                <a:ea typeface="微软雅黑" panose="020B0503020204020204" pitchFamily="34" charset="-122"/>
              </a:rPr>
              <a:t>从本地桌面 </a:t>
            </a:r>
            <a:r>
              <a:rPr lang="en-US" altLang="zh-CN" b="1" dirty="0">
                <a:latin typeface="微软雅黑" panose="020B0503020204020204" pitchFamily="34" charset="-122"/>
                <a:ea typeface="微软雅黑" panose="020B0503020204020204" pitchFamily="34" charset="-122"/>
              </a:rPr>
              <a:t>VPN </a:t>
            </a:r>
            <a:r>
              <a:rPr lang="zh-CN" altLang="en-US" b="1" dirty="0">
                <a:latin typeface="微软雅黑" panose="020B0503020204020204" pitchFamily="34" charset="-122"/>
                <a:ea typeface="微软雅黑" panose="020B0503020204020204" pitchFamily="34" charset="-122"/>
              </a:rPr>
              <a:t>到 </a:t>
            </a:r>
            <a:r>
              <a:rPr lang="en-US" altLang="zh-CN" b="1" dirty="0">
                <a:latin typeface="微软雅黑" panose="020B0503020204020204" pitchFamily="34" charset="-122"/>
                <a:ea typeface="微软雅黑" panose="020B0503020204020204" pitchFamily="34" charset="-122"/>
              </a:rPr>
              <a:t>Az KC VM</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Grpc</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优于 </a:t>
            </a:r>
            <a:r>
              <a:rPr lang="en-US" altLang="zh-CN" b="1" dirty="0">
                <a:latin typeface="微软雅黑" panose="020B0503020204020204" pitchFamily="34" charset="-122"/>
                <a:ea typeface="微软雅黑" panose="020B0503020204020204" pitchFamily="34" charset="-122"/>
              </a:rPr>
              <a:t>Http 100</a:t>
            </a:r>
            <a:r>
              <a:rPr lang="zh-CN" altLang="en-US" b="1" dirty="0">
                <a:latin typeface="微软雅黑" panose="020B0503020204020204" pitchFamily="34" charset="-122"/>
                <a:ea typeface="微软雅黑" panose="020B0503020204020204" pitchFamily="34" charset="-122"/>
              </a:rPr>
              <a:t>毫秒，</a:t>
            </a:r>
            <a:r>
              <a:rPr lang="en-US" altLang="zh-CN" b="1" dirty="0">
                <a:latin typeface="微软雅黑" panose="020B0503020204020204" pitchFamily="34" charset="-122"/>
                <a:ea typeface="微软雅黑" panose="020B0503020204020204" pitchFamily="34" charset="-122"/>
              </a:rPr>
              <a:t>Server VM CPU </a:t>
            </a:r>
            <a:r>
              <a:rPr lang="zh-CN" altLang="en-US" b="1" dirty="0">
                <a:latin typeface="微软雅黑" panose="020B0503020204020204" pitchFamily="34" charset="-122"/>
                <a:ea typeface="微软雅黑" panose="020B0503020204020204" pitchFamily="34" charset="-122"/>
              </a:rPr>
              <a:t>很低</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24117F2-ADF8-BA2B-CDEF-E309244DC4F4}"/>
              </a:ext>
            </a:extLst>
          </p:cNvPr>
          <p:cNvPicPr>
            <a:picLocks noChangeAspect="1"/>
          </p:cNvPicPr>
          <p:nvPr/>
        </p:nvPicPr>
        <p:blipFill>
          <a:blip r:embed="rId2"/>
          <a:stretch>
            <a:fillRect/>
          </a:stretch>
        </p:blipFill>
        <p:spPr>
          <a:xfrm>
            <a:off x="1547812" y="2447925"/>
            <a:ext cx="9096375" cy="1962150"/>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en-US" altLang="zh-CN" b="1"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6:</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a:highlight>
                  <a:srgbClr val="FFFF00"/>
                </a:highlight>
                <a:latin typeface="微软雅黑" panose="020B0503020204020204" pitchFamily="34" charset="-122"/>
                <a:ea typeface="微软雅黑" panose="020B0503020204020204" pitchFamily="34" charset="-122"/>
              </a:rPr>
              <a:t>Chroma HNSW Cosine 305K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72F6309-C0F3-66BD-5C65-E8C10975ACC7}"/>
              </a:ext>
            </a:extLst>
          </p:cNvPr>
          <p:cNvPicPr>
            <a:picLocks noChangeAspect="1"/>
          </p:cNvPicPr>
          <p:nvPr/>
        </p:nvPicPr>
        <p:blipFill>
          <a:blip r:embed="rId2"/>
          <a:stretch>
            <a:fillRect/>
          </a:stretch>
        </p:blipFill>
        <p:spPr>
          <a:xfrm>
            <a:off x="1907930" y="2693451"/>
            <a:ext cx="9057542" cy="4051237"/>
          </a:xfrm>
          <a:prstGeom prst="rect">
            <a:avLst/>
          </a:prstGeom>
        </p:spPr>
      </p:pic>
      <p:pic>
        <p:nvPicPr>
          <p:cNvPr id="10" name="Picture 9">
            <a:extLst>
              <a:ext uri="{FF2B5EF4-FFF2-40B4-BE49-F238E27FC236}">
                <a16:creationId xmlns:a16="http://schemas.microsoft.com/office/drawing/2014/main" id="{3568587C-DDD7-9EBC-C35F-7CDD2B54158F}"/>
              </a:ext>
            </a:extLst>
          </p:cNvPr>
          <p:cNvPicPr>
            <a:picLocks noChangeAspect="1"/>
          </p:cNvPicPr>
          <p:nvPr/>
        </p:nvPicPr>
        <p:blipFill>
          <a:blip r:embed="rId3"/>
          <a:stretch>
            <a:fillRect/>
          </a:stretch>
        </p:blipFill>
        <p:spPr>
          <a:xfrm>
            <a:off x="3313235" y="1414081"/>
            <a:ext cx="8343900" cy="866775"/>
          </a:xfrm>
          <a:prstGeom prst="rect">
            <a:avLst/>
          </a:prstGeom>
        </p:spPr>
      </p:pic>
    </p:spTree>
    <p:extLst>
      <p:ext uri="{BB962C8B-B14F-4D97-AF65-F5344CB8AC3E}">
        <p14:creationId xmlns:p14="http://schemas.microsoft.com/office/powerpoint/2010/main" val="431771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向量化 （参考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9334961" y="5252001"/>
            <a:ext cx="2698473" cy="103663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pic>
        <p:nvPicPr>
          <p:cNvPr id="7" name="Picture 6">
            <a:extLst>
              <a:ext uri="{FF2B5EF4-FFF2-40B4-BE49-F238E27FC236}">
                <a16:creationId xmlns:a16="http://schemas.microsoft.com/office/drawing/2014/main" id="{AD7DE76B-9F2C-8CD0-59FD-C99D5382854D}"/>
              </a:ext>
            </a:extLst>
          </p:cNvPr>
          <p:cNvPicPr>
            <a:picLocks noChangeAspect="1"/>
          </p:cNvPicPr>
          <p:nvPr/>
        </p:nvPicPr>
        <p:blipFill>
          <a:blip r:embed="rId4"/>
          <a:stretch>
            <a:fillRect/>
          </a:stretch>
        </p:blipFill>
        <p:spPr>
          <a:xfrm>
            <a:off x="5632993" y="4910566"/>
            <a:ext cx="3572372" cy="1719502"/>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80942" y="63769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pPr lvl="1"/>
            <a:r>
              <a:rPr lang="en-US" altLang="zh-CN" sz="7800" dirty="0" err="1">
                <a:latin typeface="微软雅黑" panose="020B0503020204020204" pitchFamily="34" charset="-122"/>
                <a:ea typeface="微软雅黑" panose="020B0503020204020204" pitchFamily="34" charset="-122"/>
              </a:rPr>
              <a:t>PgVector</a:t>
            </a:r>
            <a:endParaRPr lang="en-US" altLang="zh-CN" sz="7800" dirty="0">
              <a:latin typeface="微软雅黑" panose="020B0503020204020204" pitchFamily="34" charset="-122"/>
              <a:ea typeface="微软雅黑" panose="020B0503020204020204" pitchFamily="34" charset="-122"/>
            </a:endParaRP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有暴力算法倾向</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625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研发生态较完善、文档较完备</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1439-0A9A-F51F-AF96-259C067378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A3B580-7A51-F936-3067-FDE2F8FF64E2}"/>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0040581-5817-B009-00F4-901D79D5F784}"/>
              </a:ext>
            </a:extLst>
          </p:cNvPr>
          <p:cNvPicPr>
            <a:picLocks noChangeAspect="1"/>
          </p:cNvPicPr>
          <p:nvPr/>
        </p:nvPicPr>
        <p:blipFill>
          <a:blip r:embed="rId2"/>
          <a:stretch>
            <a:fillRect/>
          </a:stretch>
        </p:blipFill>
        <p:spPr>
          <a:xfrm>
            <a:off x="3525323" y="0"/>
            <a:ext cx="5141354" cy="6858000"/>
          </a:xfrm>
          <a:prstGeom prst="rect">
            <a:avLst/>
          </a:prstGeom>
        </p:spPr>
      </p:pic>
    </p:spTree>
    <p:extLst>
      <p:ext uri="{BB962C8B-B14F-4D97-AF65-F5344CB8AC3E}">
        <p14:creationId xmlns:p14="http://schemas.microsoft.com/office/powerpoint/2010/main" val="1556759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4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4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4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4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Deploy Milvus on Azure with AKS Milvus documentation</a:t>
            </a:r>
            <a:endParaRPr lang="en-US" sz="1000" dirty="0">
              <a:solidFill>
                <a:srgbClr val="0070C0"/>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研发生态较完善、文档完备</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6D4F-FCF1-5B5E-DD01-8FBA4F1547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A82DBC3-B1F8-8118-1AAA-B426404EF249}"/>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421198FD-EBBC-682E-6EED-0F806E4AD820}"/>
              </a:ext>
            </a:extLst>
          </p:cNvPr>
          <p:cNvPicPr>
            <a:picLocks noChangeAspect="1"/>
          </p:cNvPicPr>
          <p:nvPr/>
        </p:nvPicPr>
        <p:blipFill>
          <a:blip r:embed="rId2"/>
          <a:stretch>
            <a:fillRect/>
          </a:stretch>
        </p:blipFill>
        <p:spPr>
          <a:xfrm>
            <a:off x="2812868" y="0"/>
            <a:ext cx="6566263" cy="6797996"/>
          </a:xfrm>
          <a:prstGeom prst="rect">
            <a:avLst/>
          </a:prstGeom>
        </p:spPr>
      </p:pic>
    </p:spTree>
    <p:extLst>
      <p:ext uri="{BB962C8B-B14F-4D97-AF65-F5344CB8AC3E}">
        <p14:creationId xmlns:p14="http://schemas.microsoft.com/office/powerpoint/2010/main" val="2259302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Chroma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8"/>
            <a:ext cx="9398483" cy="5564776"/>
          </a:xfrm>
        </p:spPr>
        <p:txBody>
          <a:bodyPr>
            <a:normAutofit fontScale="92500" lnSpcReduction="10000"/>
          </a:bodyPr>
          <a:lstStyle/>
          <a:p>
            <a:r>
              <a:rPr lang="en-US" altLang="zh-CN" b="1" dirty="0">
                <a:solidFill>
                  <a:schemeClr val="tx1"/>
                </a:solidFill>
                <a:latin typeface="微软雅黑" panose="020B0503020204020204" pitchFamily="34" charset="-122"/>
                <a:ea typeface="微软雅黑" panose="020B0503020204020204" pitchFamily="34" charset="-122"/>
              </a:rPr>
              <a:t>Since 2022-10-05 </a:t>
            </a:r>
            <a:r>
              <a:rPr lang="zh-CN" altLang="en-US" b="1" dirty="0">
                <a:solidFill>
                  <a:schemeClr val="tx1"/>
                </a:solidFill>
                <a:latin typeface="微软雅黑" panose="020B0503020204020204" pitchFamily="34" charset="-122"/>
                <a:ea typeface="微软雅黑" panose="020B0503020204020204" pitchFamily="34" charset="-122"/>
              </a:rPr>
              <a:t>新生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Python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分布式群集架构计划调整中</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将 </a:t>
            </a:r>
            <a:r>
              <a:rPr lang="en-US" altLang="zh-CN" b="1" dirty="0" err="1">
                <a:solidFill>
                  <a:schemeClr val="tx1"/>
                </a:solidFill>
                <a:latin typeface="微软雅黑" panose="020B0503020204020204" pitchFamily="34" charset="-122"/>
                <a:ea typeface="微软雅黑" panose="020B0503020204020204" pitchFamily="34" charset="-122"/>
              </a:rPr>
              <a:t>Clickhouse</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替换为自定义分布式系统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5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5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5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5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5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2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研发生态不完善、文档不完备</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官方仅有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JavaScript SDK</a:t>
            </a: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其他语言编程请自行参考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FastAPI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Swagger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实现调用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err="1">
                <a:solidFill>
                  <a:schemeClr val="tx1"/>
                </a:solidFill>
                <a:latin typeface="微软雅黑" panose="020B0503020204020204" pitchFamily="34" charset="-122"/>
                <a:ea typeface="微软雅黑" panose="020B0503020204020204" pitchFamily="34" charset="-122"/>
              </a:rPr>
              <a:t>HttpRest</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81045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1ACA9-65BC-8680-AE7A-7628FCCADA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DA5A47-FF01-774B-D453-6FA2BAFF91EC}"/>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7567434-F92D-EEDD-C8AE-9CD69F981D42}"/>
              </a:ext>
            </a:extLst>
          </p:cNvPr>
          <p:cNvPicPr>
            <a:picLocks noChangeAspect="1"/>
          </p:cNvPicPr>
          <p:nvPr/>
        </p:nvPicPr>
        <p:blipFill>
          <a:blip r:embed="rId2"/>
          <a:stretch>
            <a:fillRect/>
          </a:stretch>
        </p:blipFill>
        <p:spPr>
          <a:xfrm>
            <a:off x="3668485" y="0"/>
            <a:ext cx="4855029" cy="6858000"/>
          </a:xfrm>
          <a:prstGeom prst="rect">
            <a:avLst/>
          </a:prstGeom>
        </p:spPr>
      </p:pic>
    </p:spTree>
    <p:extLst>
      <p:ext uri="{BB962C8B-B14F-4D97-AF65-F5344CB8AC3E}">
        <p14:creationId xmlns:p14="http://schemas.microsoft.com/office/powerpoint/2010/main" val="3535796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31920-1720-371B-23D6-CCF846FA81CE}"/>
              </a:ext>
            </a:extLst>
          </p:cNvPr>
          <p:cNvSpPr>
            <a:spLocks noGrp="1"/>
          </p:cNvSpPr>
          <p:nvPr>
            <p:ph type="title"/>
          </p:nvPr>
        </p:nvSpPr>
        <p:spPr/>
        <p:txBody>
          <a:bodyPr/>
          <a:lstStyle/>
          <a:p>
            <a:r>
              <a:rPr lang="zh-CN" altLang="en-US" dirty="0"/>
              <a:t>关于 </a:t>
            </a:r>
            <a:r>
              <a:rPr lang="en-US" altLang="zh-CN" dirty="0"/>
              <a:t>Redis </a:t>
            </a:r>
            <a:r>
              <a:rPr lang="zh-CN" altLang="en-US" dirty="0"/>
              <a:t>和 </a:t>
            </a:r>
            <a:r>
              <a:rPr lang="en-US" altLang="zh-CN" dirty="0" err="1"/>
              <a:t>PgSQL</a:t>
            </a:r>
            <a:endParaRPr lang="en-US" dirty="0"/>
          </a:p>
        </p:txBody>
      </p:sp>
      <p:pic>
        <p:nvPicPr>
          <p:cNvPr id="5" name="Content Placeholder 4">
            <a:extLst>
              <a:ext uri="{FF2B5EF4-FFF2-40B4-BE49-F238E27FC236}">
                <a16:creationId xmlns:a16="http://schemas.microsoft.com/office/drawing/2014/main" id="{D6D66437-5D37-A998-A7F2-EA4911786323}"/>
              </a:ext>
            </a:extLst>
          </p:cNvPr>
          <p:cNvPicPr>
            <a:picLocks noGrp="1" noChangeAspect="1"/>
          </p:cNvPicPr>
          <p:nvPr>
            <p:ph idx="1"/>
          </p:nvPr>
        </p:nvPicPr>
        <p:blipFill>
          <a:blip r:embed="rId2"/>
          <a:stretch>
            <a:fillRect/>
          </a:stretch>
        </p:blipFill>
        <p:spPr>
          <a:xfrm>
            <a:off x="373155" y="1377973"/>
            <a:ext cx="11445689" cy="4870427"/>
          </a:xfrm>
        </p:spPr>
      </p:pic>
      <p:sp>
        <p:nvSpPr>
          <p:cNvPr id="3" name="Content Placeholder 2">
            <a:extLst>
              <a:ext uri="{FF2B5EF4-FFF2-40B4-BE49-F238E27FC236}">
                <a16:creationId xmlns:a16="http://schemas.microsoft.com/office/drawing/2014/main" id="{DFA9D93F-6CD1-29A9-B0AE-AF1A89D04389}"/>
              </a:ext>
            </a:extLst>
          </p:cNvPr>
          <p:cNvSpPr txBox="1">
            <a:spLocks/>
          </p:cNvSpPr>
          <p:nvPr/>
        </p:nvSpPr>
        <p:spPr>
          <a:xfrm>
            <a:off x="4617044" y="3704065"/>
            <a:ext cx="6656413" cy="18273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400" b="1" dirty="0">
                <a:solidFill>
                  <a:srgbClr val="FF0000"/>
                </a:solidFill>
                <a:latin typeface="微软雅黑" panose="020B0503020204020204" pitchFamily="34" charset="-122"/>
                <a:ea typeface="微软雅黑" panose="020B0503020204020204" pitchFamily="34" charset="-122"/>
              </a:rPr>
              <a:t>变成命题作文了</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sz="2200" b="1" dirty="0">
                <a:solidFill>
                  <a:srgbClr val="FF0000"/>
                </a:solidFill>
                <a:latin typeface="微软雅黑" panose="020B0503020204020204" pitchFamily="34" charset="-122"/>
                <a:ea typeface="微软雅黑" panose="020B0503020204020204" pitchFamily="34" charset="-122"/>
              </a:rPr>
              <a:t>如果自由选题可能冗余数据，一致性也是难点</a:t>
            </a:r>
            <a:endParaRPr lang="en-US" altLang="zh-CN" sz="22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78146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4E3CE-9230-6180-A337-C262E44C11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4B6F00-A3B3-A30A-6FE5-93530E95D44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C475D3B-00D1-4873-A553-CC2A8E030CE7}"/>
              </a:ext>
            </a:extLst>
          </p:cNvPr>
          <p:cNvPicPr>
            <a:picLocks noChangeAspect="1"/>
          </p:cNvPicPr>
          <p:nvPr/>
        </p:nvPicPr>
        <p:blipFill>
          <a:blip r:embed="rId2"/>
          <a:stretch>
            <a:fillRect/>
          </a:stretch>
        </p:blipFill>
        <p:spPr>
          <a:xfrm>
            <a:off x="3685944" y="0"/>
            <a:ext cx="4820112" cy="6858000"/>
          </a:xfrm>
          <a:prstGeom prst="rect">
            <a:avLst/>
          </a:prstGeom>
        </p:spPr>
      </p:pic>
    </p:spTree>
    <p:extLst>
      <p:ext uri="{BB962C8B-B14F-4D97-AF65-F5344CB8AC3E}">
        <p14:creationId xmlns:p14="http://schemas.microsoft.com/office/powerpoint/2010/main" val="1583207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625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a:t>
            </a:r>
            <a:r>
              <a:rPr lang="zh-CN" altLang="en-US" sz="2200" dirty="0">
                <a:solidFill>
                  <a:srgbClr val="292929"/>
                </a:solidFill>
                <a:highlight>
                  <a:srgbClr val="FFFF00"/>
                </a:highlight>
                <a:latin typeface="微软雅黑" panose="020B0503020204020204" pitchFamily="34" charset="-122"/>
                <a:ea typeface="微软雅黑" panose="020B0503020204020204" pitchFamily="34" charset="-122"/>
              </a:rPr>
              <a:t>在按笔画部首索引页相当于非聚集索引</a:t>
            </a:r>
            <a:r>
              <a:rPr lang="zh-CN" altLang="en-US" sz="2200" dirty="0">
                <a:solidFill>
                  <a:srgbClr val="292929"/>
                </a:solidFill>
                <a:latin typeface="微软雅黑" panose="020B0503020204020204" pitchFamily="34" charset="-122"/>
                <a:ea typeface="微软雅黑" panose="020B0503020204020204" pitchFamily="34" charset="-122"/>
              </a:rPr>
              <a:t>，按笔画顺序，找到部首，根据指示的页码分别跳跃找字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按索引键有序划分空间存储数据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只是可能导致数据与索引数据发生移动，因为不同索引键的预留空间亦不一定是连续存储的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137F-7A7A-5209-C1A1-06DB57D11B24}"/>
              </a:ext>
            </a:extLst>
          </p:cNvPr>
          <p:cNvSpPr>
            <a:spLocks noGrp="1"/>
          </p:cNvSpPr>
          <p:nvPr>
            <p:ph type="title"/>
          </p:nvPr>
        </p:nvSpPr>
        <p:spPr>
          <a:xfrm>
            <a:off x="677333" y="209005"/>
            <a:ext cx="10111711" cy="879566"/>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本次产品评测结果排名及点评</a:t>
            </a:r>
            <a:r>
              <a:rPr lang="en-US" altLang="zh-CN" b="1" dirty="0">
                <a:highlight>
                  <a:srgbClr val="FFFF00"/>
                </a:highlight>
                <a:latin typeface="微软雅黑" panose="020B0503020204020204" pitchFamily="34" charset="-122"/>
                <a:ea typeface="微软雅黑" panose="020B0503020204020204" pitchFamily="34" charset="-122"/>
              </a:rPr>
              <a:t>@2023</a:t>
            </a:r>
            <a:r>
              <a:rPr lang="zh-CN" altLang="en-US" b="1" dirty="0">
                <a:highlight>
                  <a:srgbClr val="FFFF00"/>
                </a:highlight>
                <a:latin typeface="微软雅黑" panose="020B0503020204020204" pitchFamily="34" charset="-122"/>
                <a:ea typeface="微软雅黑" panose="020B0503020204020204" pitchFamily="34" charset="-122"/>
              </a:rPr>
              <a:t>年</a:t>
            </a:r>
            <a:r>
              <a:rPr lang="en-US" altLang="zh-CN" b="1" dirty="0">
                <a:highlight>
                  <a:srgbClr val="FFFF00"/>
                </a:highlight>
                <a:latin typeface="微软雅黑" panose="020B0503020204020204" pitchFamily="34" charset="-122"/>
                <a:ea typeface="微软雅黑" panose="020B0503020204020204" pitchFamily="34" charset="-122"/>
              </a:rPr>
              <a:t>5</a:t>
            </a:r>
            <a:r>
              <a:rPr lang="zh-CN" altLang="en-US" b="1" dirty="0">
                <a:highlight>
                  <a:srgbClr val="FFFF00"/>
                </a:highlight>
                <a:latin typeface="微软雅黑" panose="020B0503020204020204" pitchFamily="34" charset="-122"/>
                <a:ea typeface="微软雅黑" panose="020B0503020204020204" pitchFamily="34" charset="-122"/>
              </a:rPr>
              <a:t>月（仅供参考）</a:t>
            </a:r>
            <a:endParaRPr lang="en-US"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959B0FD-3F46-6584-B881-A658DAC252EA}"/>
              </a:ext>
            </a:extLst>
          </p:cNvPr>
          <p:cNvSpPr>
            <a:spLocks noGrp="1"/>
          </p:cNvSpPr>
          <p:nvPr>
            <p:ph idx="1"/>
          </p:nvPr>
        </p:nvSpPr>
        <p:spPr>
          <a:xfrm>
            <a:off x="677334" y="966651"/>
            <a:ext cx="10234506" cy="5773783"/>
          </a:xfrm>
        </p:spPr>
        <p:txBody>
          <a:bodyPr>
            <a:normAutofit/>
          </a:bodyPr>
          <a:lstStyle/>
          <a:p>
            <a:pPr>
              <a:buFont typeface="+mj-lt"/>
              <a:buAutoNum type="arabicPeriod"/>
            </a:pPr>
            <a:r>
              <a:rPr lang="en-US" altLang="zh-CN" sz="2400" b="1" dirty="0">
                <a:latin typeface="微软雅黑" panose="020B0503020204020204" pitchFamily="34" charset="-122"/>
                <a:ea typeface="微软雅黑" panose="020B0503020204020204" pitchFamily="34" charset="-122"/>
              </a:rPr>
              <a:t>Milvus</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岁半 早熟稳定期</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err="1">
                <a:latin typeface="微软雅黑" panose="020B0503020204020204" pitchFamily="34" charset="-122"/>
                <a:ea typeface="微软雅黑" panose="020B0503020204020204" pitchFamily="34" charset="-122"/>
              </a:rPr>
              <a:t>Qdrant</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 茁壮成长期 </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Chroma</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才</a:t>
            </a:r>
            <a:r>
              <a:rPr lang="zh-CN" altLang="en-US" b="1">
                <a:latin typeface="微软雅黑" panose="020B0503020204020204" pitchFamily="34" charset="-122"/>
                <a:ea typeface="微软雅黑" panose="020B0503020204020204" pitchFamily="34" charset="-122"/>
              </a:rPr>
              <a:t>半岁 还</a:t>
            </a:r>
            <a:r>
              <a:rPr lang="zh-CN" altLang="en-US" b="1" dirty="0">
                <a:latin typeface="微软雅黑" panose="020B0503020204020204" pitchFamily="34" charset="-122"/>
                <a:ea typeface="微软雅黑" panose="020B0503020204020204" pitchFamily="34" charset="-122"/>
              </a:rPr>
              <a:t>在发育</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PostgreSQL + </a:t>
            </a:r>
            <a:r>
              <a:rPr lang="en-US" altLang="zh-CN" sz="2400" b="1" dirty="0" err="1">
                <a:latin typeface="微软雅黑" panose="020B0503020204020204" pitchFamily="34" charset="-122"/>
                <a:ea typeface="微软雅黑" panose="020B0503020204020204" pitchFamily="34" charset="-122"/>
              </a:rPr>
              <a:t>PgVector</a:t>
            </a:r>
            <a:r>
              <a:rPr lang="en-US" altLang="zh-CN" sz="2400" b="1" dirty="0">
                <a:latin typeface="微软雅黑" panose="020B0503020204020204" pitchFamily="34" charset="-122"/>
                <a:ea typeface="微软雅黑" panose="020B0503020204020204" pitchFamily="34" charset="-122"/>
              </a:rPr>
              <a:t> Extension</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关系跨界，突变暴力计算基因</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sz="2400" b="1" dirty="0">
                <a:latin typeface="微软雅黑" panose="020B0503020204020204" pitchFamily="34" charset="-122"/>
                <a:ea typeface="微软雅黑" panose="020B0503020204020204" pitchFamily="34" charset="-122"/>
              </a:rPr>
              <a:t>Redis + </a:t>
            </a:r>
            <a:r>
              <a:rPr lang="en-US" sz="2400" b="1" dirty="0" err="1">
                <a:latin typeface="微软雅黑" panose="020B0503020204020204" pitchFamily="34" charset="-122"/>
                <a:ea typeface="微软雅黑" panose="020B0503020204020204" pitchFamily="34" charset="-122"/>
              </a:rPr>
              <a:t>RediSearch</a:t>
            </a:r>
            <a:r>
              <a:rPr lang="en-US" sz="2400" b="1" dirty="0">
                <a:latin typeface="微软雅黑" panose="020B0503020204020204" pitchFamily="34" charset="-122"/>
                <a:ea typeface="微软雅黑" panose="020B0503020204020204" pitchFamily="34" charset="-122"/>
              </a:rPr>
              <a:t> Module </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缓存跨界，其实</a:t>
            </a:r>
            <a:r>
              <a:rPr lang="zh-CN" altLang="en-US" b="1" dirty="0">
                <a:highlight>
                  <a:srgbClr val="FFFF00"/>
                </a:highlight>
                <a:latin typeface="微软雅黑" panose="020B0503020204020204" pitchFamily="34" charset="-122"/>
                <a:ea typeface="微软雅黑" panose="020B0503020204020204" pitchFamily="34" charset="-122"/>
              </a:rPr>
              <a:t>性能不逊前三名</a:t>
            </a:r>
            <a:r>
              <a:rPr lang="zh-CN" altLang="en-US" b="1" dirty="0">
                <a:latin typeface="微软雅黑" panose="020B0503020204020204" pitchFamily="34" charset="-122"/>
                <a:ea typeface="微软雅黑" panose="020B0503020204020204" pitchFamily="34" charset="-122"/>
              </a:rPr>
              <a:t>，但持久化、容灾是硬伤</a:t>
            </a:r>
            <a:endParaRPr lang="en-US" altLang="zh-CN" b="1" dirty="0">
              <a:latin typeface="微软雅黑" panose="020B0503020204020204" pitchFamily="34" charset="-122"/>
              <a:ea typeface="微软雅黑" panose="020B0503020204020204" pitchFamily="34" charset="-122"/>
            </a:endParaRPr>
          </a:p>
          <a:p>
            <a:r>
              <a:rPr lang="en-US" altLang="zh-CN" sz="2400" b="1" dirty="0" err="1">
                <a:latin typeface="微软雅黑" panose="020B0503020204020204" pitchFamily="34" charset="-122"/>
                <a:ea typeface="微软雅黑" panose="020B0503020204020204" pitchFamily="34" charset="-122"/>
              </a:rPr>
              <a:t>Weaviate</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7</a:t>
            </a:r>
            <a:r>
              <a:rPr lang="zh-CN" altLang="en-US" b="1" dirty="0">
                <a:latin typeface="微软雅黑" panose="020B0503020204020204" pitchFamily="34" charset="-122"/>
                <a:ea typeface="微软雅黑" panose="020B0503020204020204" pitchFamily="34" charset="-122"/>
              </a:rPr>
              <a:t>岁 走失，缺席评测</a:t>
            </a:r>
            <a:endParaRPr lang="en-US" altLang="zh-CN" b="1"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sz="21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615E71A-DDAE-2D3F-CB3D-2261FE98C4B8}"/>
              </a:ext>
            </a:extLst>
          </p:cNvPr>
          <p:cNvPicPr>
            <a:picLocks noChangeAspect="1"/>
          </p:cNvPicPr>
          <p:nvPr/>
        </p:nvPicPr>
        <p:blipFill>
          <a:blip r:embed="rId2"/>
          <a:stretch>
            <a:fillRect/>
          </a:stretch>
        </p:blipFill>
        <p:spPr>
          <a:xfrm>
            <a:off x="6380824" y="1219200"/>
            <a:ext cx="5705668" cy="3607455"/>
          </a:xfrm>
          <a:prstGeom prst="rect">
            <a:avLst/>
          </a:prstGeom>
        </p:spPr>
      </p:pic>
    </p:spTree>
    <p:extLst>
      <p:ext uri="{BB962C8B-B14F-4D97-AF65-F5344CB8AC3E}">
        <p14:creationId xmlns:p14="http://schemas.microsoft.com/office/powerpoint/2010/main" val="18298429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CA118-96BF-F0DB-A44F-8439C648B5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0813985-8938-6D23-6B05-0652C64CB4E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B7F3750-8792-BC17-9E35-90636981760D}"/>
              </a:ext>
            </a:extLst>
          </p:cNvPr>
          <p:cNvPicPr>
            <a:picLocks noChangeAspect="1"/>
          </p:cNvPicPr>
          <p:nvPr/>
        </p:nvPicPr>
        <p:blipFill>
          <a:blip r:embed="rId2"/>
          <a:stretch>
            <a:fillRect/>
          </a:stretch>
        </p:blipFill>
        <p:spPr>
          <a:xfrm>
            <a:off x="2108718" y="453607"/>
            <a:ext cx="5996212" cy="5950786"/>
          </a:xfrm>
          <a:prstGeom prst="rect">
            <a:avLst/>
          </a:prstGeom>
        </p:spPr>
      </p:pic>
    </p:spTree>
    <p:extLst>
      <p:ext uri="{BB962C8B-B14F-4D97-AF65-F5344CB8AC3E}">
        <p14:creationId xmlns:p14="http://schemas.microsoft.com/office/powerpoint/2010/main" val="21916618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12C4-0A32-1BAD-232C-2F049DF664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A10037-8A09-9954-CBAD-FEB8B7D4409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37B841B8-6CF1-96E0-BE22-D1050D9E3FA5}"/>
              </a:ext>
            </a:extLst>
          </p:cNvPr>
          <p:cNvPicPr>
            <a:picLocks noChangeAspect="1"/>
          </p:cNvPicPr>
          <p:nvPr/>
        </p:nvPicPr>
        <p:blipFill>
          <a:blip r:embed="rId2"/>
          <a:stretch>
            <a:fillRect/>
          </a:stretch>
        </p:blipFill>
        <p:spPr>
          <a:xfrm>
            <a:off x="677334" y="122827"/>
            <a:ext cx="5847018" cy="6735173"/>
          </a:xfrm>
          <a:prstGeom prst="rect">
            <a:avLst/>
          </a:prstGeom>
        </p:spPr>
      </p:pic>
      <p:pic>
        <p:nvPicPr>
          <p:cNvPr id="7" name="Picture 6">
            <a:extLst>
              <a:ext uri="{FF2B5EF4-FFF2-40B4-BE49-F238E27FC236}">
                <a16:creationId xmlns:a16="http://schemas.microsoft.com/office/drawing/2014/main" id="{E209A1FB-A745-8E6D-42FC-B21C7013243C}"/>
              </a:ext>
            </a:extLst>
          </p:cNvPr>
          <p:cNvPicPr>
            <a:picLocks noChangeAspect="1"/>
          </p:cNvPicPr>
          <p:nvPr/>
        </p:nvPicPr>
        <p:blipFill>
          <a:blip r:embed="rId3"/>
          <a:stretch>
            <a:fillRect/>
          </a:stretch>
        </p:blipFill>
        <p:spPr>
          <a:xfrm>
            <a:off x="6096000" y="2160589"/>
            <a:ext cx="5588977" cy="3306811"/>
          </a:xfrm>
          <a:prstGeom prst="rect">
            <a:avLst/>
          </a:prstGeom>
        </p:spPr>
      </p:pic>
    </p:spTree>
    <p:extLst>
      <p:ext uri="{BB962C8B-B14F-4D97-AF65-F5344CB8AC3E}">
        <p14:creationId xmlns:p14="http://schemas.microsoft.com/office/powerpoint/2010/main" val="17044011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6D94A-71F0-A267-40D8-D507D911AB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C59AC0-1AF1-93EF-27C6-5869941A6DE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36A5697-D157-A30F-5947-DA1CBB896D03}"/>
              </a:ext>
            </a:extLst>
          </p:cNvPr>
          <p:cNvPicPr>
            <a:picLocks noChangeAspect="1"/>
          </p:cNvPicPr>
          <p:nvPr/>
        </p:nvPicPr>
        <p:blipFill>
          <a:blip r:embed="rId2"/>
          <a:stretch>
            <a:fillRect/>
          </a:stretch>
        </p:blipFill>
        <p:spPr>
          <a:xfrm>
            <a:off x="3549117" y="223934"/>
            <a:ext cx="5093765" cy="6410131"/>
          </a:xfrm>
          <a:prstGeom prst="rect">
            <a:avLst/>
          </a:prstGeom>
        </p:spPr>
      </p:pic>
    </p:spTree>
    <p:extLst>
      <p:ext uri="{BB962C8B-B14F-4D97-AF65-F5344CB8AC3E}">
        <p14:creationId xmlns:p14="http://schemas.microsoft.com/office/powerpoint/2010/main" val="348375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OpenAI/cookbook/MS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Embeddings - OpenAI API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嵌入</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OpenAI API</a:t>
            </a:r>
            <a:endPar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E9C98-635D-7261-A250-EA6E0D9CA0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91FCB7-1EE5-5F89-9624-9C64DF1435F9}"/>
              </a:ext>
            </a:extLst>
          </p:cNvPr>
          <p:cNvSpPr>
            <a:spLocks noGrp="1"/>
          </p:cNvSpPr>
          <p:nvPr>
            <p:ph idx="1"/>
          </p:nvPr>
        </p:nvSpPr>
        <p:spPr/>
        <p:txBody>
          <a:bodyPr/>
          <a:lstStyle/>
          <a:p>
            <a:r>
              <a:rPr lang="en-US" dirty="0">
                <a:hlinkClick r:id="rId2"/>
              </a:rPr>
              <a:t>Embeddings - OpenAI API --- </a:t>
            </a:r>
            <a:r>
              <a:rPr lang="en-US" dirty="0" err="1">
                <a:hlinkClick r:id="rId2"/>
              </a:rPr>
              <a:t>嵌入</a:t>
            </a:r>
            <a:r>
              <a:rPr lang="en-US" dirty="0">
                <a:hlinkClick r:id="rId2"/>
              </a:rPr>
              <a:t> - OpenAI API</a:t>
            </a:r>
            <a:endParaRPr lang="en-US" dirty="0"/>
          </a:p>
        </p:txBody>
      </p:sp>
      <p:pic>
        <p:nvPicPr>
          <p:cNvPr id="5" name="Picture 4">
            <a:extLst>
              <a:ext uri="{FF2B5EF4-FFF2-40B4-BE49-F238E27FC236}">
                <a16:creationId xmlns:a16="http://schemas.microsoft.com/office/drawing/2014/main" id="{9F7385C5-0E65-2AF4-BD05-6A5531C4F204}"/>
              </a:ext>
            </a:extLst>
          </p:cNvPr>
          <p:cNvPicPr>
            <a:picLocks noChangeAspect="1"/>
          </p:cNvPicPr>
          <p:nvPr/>
        </p:nvPicPr>
        <p:blipFill>
          <a:blip r:embed="rId3"/>
          <a:stretch>
            <a:fillRect/>
          </a:stretch>
        </p:blipFill>
        <p:spPr>
          <a:xfrm>
            <a:off x="6529514" y="722810"/>
            <a:ext cx="5488976" cy="5229497"/>
          </a:xfrm>
          <a:prstGeom prst="rect">
            <a:avLst/>
          </a:prstGeom>
        </p:spPr>
      </p:pic>
    </p:spTree>
    <p:extLst>
      <p:ext uri="{BB962C8B-B14F-4D97-AF65-F5344CB8AC3E}">
        <p14:creationId xmlns:p14="http://schemas.microsoft.com/office/powerpoint/2010/main" val="24734445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 </a:t>
            </a:r>
            <a:r>
              <a:rPr lang="zh-CN" altLang="en-US" sz="3200" b="1" dirty="0">
                <a:highlight>
                  <a:srgbClr val="FFFF00"/>
                </a:highlight>
                <a:latin typeface="微软雅黑" panose="020B0503020204020204" pitchFamily="34" charset="-122"/>
                <a:ea typeface="微软雅黑" panose="020B0503020204020204" pitchFamily="34" charset="-122"/>
              </a:rPr>
              <a:t>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4C7D6-6C7E-B09B-235C-BE9EBF2FB734}"/>
              </a:ext>
            </a:extLst>
          </p:cNvPr>
          <p:cNvSpPr>
            <a:spLocks noGrp="1"/>
          </p:cNvSpPr>
          <p:nvPr>
            <p:ph type="title"/>
          </p:nvPr>
        </p:nvSpPr>
        <p:spPr/>
        <p:txBody>
          <a:bodyPr/>
          <a:lstStyle/>
          <a:p>
            <a:r>
              <a:rPr lang="zh-CN" altLang="en-US" dirty="0"/>
              <a:t>向量检索要解决的问题</a:t>
            </a:r>
            <a:endParaRPr lang="en-US" dirty="0"/>
          </a:p>
        </p:txBody>
      </p:sp>
      <p:sp>
        <p:nvSpPr>
          <p:cNvPr id="3" name="Content Placeholder 2">
            <a:extLst>
              <a:ext uri="{FF2B5EF4-FFF2-40B4-BE49-F238E27FC236}">
                <a16:creationId xmlns:a16="http://schemas.microsoft.com/office/drawing/2014/main" id="{D79456D0-DE50-7DFC-435D-E0A310261B5E}"/>
              </a:ext>
            </a:extLst>
          </p:cNvPr>
          <p:cNvSpPr>
            <a:spLocks noGrp="1"/>
          </p:cNvSpPr>
          <p:nvPr>
            <p:ph idx="1"/>
          </p:nvPr>
        </p:nvSpPr>
        <p:spPr>
          <a:xfrm>
            <a:off x="677334" y="1385181"/>
            <a:ext cx="8596668" cy="5296276"/>
          </a:xfrm>
        </p:spPr>
        <p:txBody>
          <a:bodyPr>
            <a:normAutofit/>
          </a:bodyPr>
          <a:lstStyle/>
          <a:p>
            <a:pPr latinLnBrk="1"/>
            <a:r>
              <a:rPr lang="zh-CN" altLang="en-US" dirty="0">
                <a:effectLst/>
                <a:latin typeface="微软雅黑" panose="020B0503020204020204" pitchFamily="34" charset="-122"/>
                <a:ea typeface="微软雅黑" panose="020B0503020204020204" pitchFamily="34" charset="-122"/>
              </a:rPr>
              <a:t>向量检索从本质上讲，其思维框架和传统的检索方法</a:t>
            </a:r>
          </a:p>
          <a:p>
            <a:pPr lvl="1" latinLnBrk="1"/>
            <a:r>
              <a:rPr lang="zh-CN" altLang="en-US" sz="1800" dirty="0">
                <a:effectLst/>
                <a:latin typeface="微软雅黑" panose="020B0503020204020204" pitchFamily="34" charset="-122"/>
                <a:ea typeface="微软雅黑" panose="020B0503020204020204" pitchFamily="34" charset="-122"/>
              </a:rPr>
              <a:t>减少候选向量集</a:t>
            </a:r>
          </a:p>
          <a:p>
            <a:pPr marL="857250" lvl="2" indent="0" latinLnBrk="1">
              <a:buNone/>
            </a:pPr>
            <a:r>
              <a:rPr lang="zh-CN" altLang="en-US" dirty="0">
                <a:effectLst/>
                <a:latin typeface="微软雅黑" panose="020B0503020204020204" pitchFamily="34" charset="-122"/>
                <a:ea typeface="微软雅黑" panose="020B0503020204020204" pitchFamily="34" charset="-122"/>
              </a:rPr>
              <a:t>和传统的文本检索类似，向量检索也需要某种索引结构来避免在全量的数据上做匹配，传统文本检索是通过倒排索引来过滤掉无关文档，而向量检索是通过对向量建立索引结构来绕过不相关的向量，本文重点讨论相关的向量索引结构。</a:t>
            </a:r>
          </a:p>
          <a:p>
            <a:pPr lvl="1" latinLnBrk="1"/>
            <a:r>
              <a:rPr lang="zh-CN" altLang="en-US" sz="1800" dirty="0">
                <a:effectLst/>
                <a:latin typeface="微软雅黑" panose="020B0503020204020204" pitchFamily="34" charset="-122"/>
                <a:ea typeface="微软雅黑" panose="020B0503020204020204" pitchFamily="34" charset="-122"/>
              </a:rPr>
              <a:t>降低单个向量计算的复杂度</a:t>
            </a:r>
            <a:endParaRPr lang="en-US" altLang="zh-CN" sz="1800" dirty="0">
              <a:effectLst/>
              <a:latin typeface="微软雅黑" panose="020B0503020204020204" pitchFamily="34" charset="-122"/>
              <a:ea typeface="微软雅黑" panose="020B0503020204020204" pitchFamily="34" charset="-122"/>
            </a:endParaRPr>
          </a:p>
          <a:p>
            <a:pPr marL="857250" lvl="2" indent="0" latinLnBrk="1">
              <a:buNone/>
            </a:pPr>
            <a:r>
              <a:rPr lang="zh-CN" altLang="en-US" dirty="0">
                <a:latin typeface="微软雅黑" panose="020B0503020204020204" pitchFamily="34" charset="-122"/>
                <a:ea typeface="微软雅黑" panose="020B0503020204020204" pitchFamily="34" charset="-122"/>
              </a:rPr>
              <a:t>传统文本检索在排序时通常会采用漏斗模型，上层计算比较轻量，越往下计算越精</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细，但随着过滤的进行，需要计算的文档数也逐级下降，对高维向量而言，单个向量的计算量还是比较重，通常会对向量进行量化，对向量做近似计算，最后在一个很小的数据集上做原始向量的排序。</a:t>
            </a:r>
          </a:p>
          <a:p>
            <a:br>
              <a:rPr lang="zh-CN" altLang="en-US" dirty="0">
                <a:effectLst/>
                <a:latin typeface="微软雅黑" panose="020B0503020204020204" pitchFamily="34" charset="-122"/>
                <a:ea typeface="微软雅黑" panose="020B0503020204020204" pitchFamily="34" charset="-122"/>
              </a:rPr>
            </a:b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63767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127094915"/>
              </p:ext>
            </p:extLst>
          </p:nvPr>
        </p:nvGraphicFramePr>
        <p:xfrm>
          <a:off x="1559379" y="4497560"/>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1559379" y="4497560"/>
                        <a:ext cx="9544050" cy="164782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E311AA2-8B4C-58BA-8412-63FF4DA8398A}"/>
              </a:ext>
            </a:extLst>
          </p:cNvPr>
          <p:cNvPicPr>
            <a:picLocks noChangeAspect="1"/>
          </p:cNvPicPr>
          <p:nvPr/>
        </p:nvPicPr>
        <p:blipFill>
          <a:blip r:embed="rId4"/>
          <a:stretch>
            <a:fillRect/>
          </a:stretch>
        </p:blipFill>
        <p:spPr>
          <a:xfrm>
            <a:off x="4867801" y="818646"/>
            <a:ext cx="6235628" cy="3369876"/>
          </a:xfrm>
          <a:prstGeom prst="rect">
            <a:avLst/>
          </a:prstGeom>
        </p:spPr>
      </p:pic>
    </p:spTree>
    <p:extLst>
      <p:ext uri="{BB962C8B-B14F-4D97-AF65-F5344CB8AC3E}">
        <p14:creationId xmlns:p14="http://schemas.microsoft.com/office/powerpoint/2010/main" val="35611272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highlight>
                  <a:srgbClr val="FFFF00"/>
                </a:highlight>
                <a:latin typeface="微软雅黑" panose="020B0503020204020204" pitchFamily="34" charset="-122"/>
                <a:ea typeface="微软雅黑" panose="020B0503020204020204" pitchFamily="34" charset="-122"/>
              </a:rPr>
              <a:t>被迫补充推荐</a:t>
            </a:r>
            <a:r>
              <a:rPr lang="en-US" altLang="zh-CN" sz="2800" b="1" dirty="0">
                <a:highlight>
                  <a:srgbClr val="FFFF00"/>
                </a:highlight>
                <a:latin typeface="微软雅黑" panose="020B0503020204020204" pitchFamily="34" charset="-122"/>
                <a:ea typeface="微软雅黑" panose="020B0503020204020204" pitchFamily="34" charset="-122"/>
              </a:rPr>
              <a:t>7</a:t>
            </a:r>
            <a:r>
              <a:rPr lang="zh-CN" altLang="en-US" sz="2800" b="1" dirty="0">
                <a:highlight>
                  <a:srgbClr val="FFFF00"/>
                </a:highlight>
                <a:latin typeface="微软雅黑" panose="020B0503020204020204" pitchFamily="34" charset="-122"/>
                <a:ea typeface="微软雅黑" panose="020B0503020204020204" pitchFamily="34" charset="-122"/>
              </a:rPr>
              <a:t>之 </a:t>
            </a:r>
            <a:r>
              <a:rPr lang="en-US" altLang="zh-CN" sz="2800" b="1" dirty="0" err="1">
                <a:highlight>
                  <a:srgbClr val="FFFF00"/>
                </a:highlight>
                <a:latin typeface="微软雅黑" panose="020B0503020204020204" pitchFamily="34" charset="-122"/>
                <a:ea typeface="微软雅黑" panose="020B0503020204020204" pitchFamily="34" charset="-122"/>
              </a:rPr>
              <a:t>RediSearch</a:t>
            </a:r>
            <a:endParaRPr lang="en-US" sz="28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1B4-473D-6BC9-D6E1-26222CA12EA1}"/>
              </a:ext>
            </a:extLst>
          </p:cNvPr>
          <p:cNvSpPr>
            <a:spLocks noGrp="1"/>
          </p:cNvSpPr>
          <p:nvPr>
            <p:ph type="title"/>
          </p:nvPr>
        </p:nvSpPr>
        <p:spPr>
          <a:xfrm>
            <a:off x="224489" y="182880"/>
            <a:ext cx="8596668" cy="766354"/>
          </a:xfrm>
        </p:spPr>
        <p:txBody>
          <a:bodyPr/>
          <a:lstStyle/>
          <a:p>
            <a:r>
              <a:rPr lang="en-US" altLang="zh-CN" dirty="0" err="1"/>
              <a:t>LangChain</a:t>
            </a:r>
            <a:r>
              <a:rPr lang="zh-CN" altLang="en-US" dirty="0"/>
              <a:t>集成向量存取的选型</a:t>
            </a:r>
            <a:endParaRPr lang="en-US" dirty="0"/>
          </a:p>
        </p:txBody>
      </p:sp>
      <p:graphicFrame>
        <p:nvGraphicFramePr>
          <p:cNvPr id="4" name="Object 3">
            <a:extLst>
              <a:ext uri="{FF2B5EF4-FFF2-40B4-BE49-F238E27FC236}">
                <a16:creationId xmlns:a16="http://schemas.microsoft.com/office/drawing/2014/main" id="{B6012D05-08A3-A994-E3C8-F23FF5DE76F9}"/>
              </a:ext>
            </a:extLst>
          </p:cNvPr>
          <p:cNvGraphicFramePr>
            <a:graphicFrameLocks noChangeAspect="1"/>
          </p:cNvGraphicFramePr>
          <p:nvPr>
            <p:extLst>
              <p:ext uri="{D42A27DB-BD31-4B8C-83A1-F6EECF244321}">
                <p14:modId xmlns:p14="http://schemas.microsoft.com/office/powerpoint/2010/main" val="3870735365"/>
              </p:ext>
            </p:extLst>
          </p:nvPr>
        </p:nvGraphicFramePr>
        <p:xfrm>
          <a:off x="0" y="1001486"/>
          <a:ext cx="7056009" cy="5290457"/>
        </p:xfrm>
        <a:graphic>
          <a:graphicData uri="http://schemas.openxmlformats.org/presentationml/2006/ole">
            <mc:AlternateContent xmlns:mc="http://schemas.openxmlformats.org/markup-compatibility/2006">
              <mc:Choice xmlns:v="urn:schemas-microsoft-com:vml" Requires="v">
                <p:oleObj r:id="rId2" imgW="9401040" imgH="7048440" progId="">
                  <p:embed/>
                </p:oleObj>
              </mc:Choice>
              <mc:Fallback>
                <p:oleObj r:id="rId2" imgW="9401040" imgH="7048440" progId="">
                  <p:embed/>
                  <p:pic>
                    <p:nvPicPr>
                      <p:cNvPr id="0" name=""/>
                      <p:cNvPicPr/>
                      <p:nvPr/>
                    </p:nvPicPr>
                    <p:blipFill>
                      <a:blip r:embed="rId3"/>
                      <a:stretch>
                        <a:fillRect/>
                      </a:stretch>
                    </p:blipFill>
                    <p:spPr>
                      <a:xfrm>
                        <a:off x="0" y="1001486"/>
                        <a:ext cx="7056009" cy="52904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C8CDE8-6E0D-21DD-D9CF-E079F556A88A}"/>
              </a:ext>
            </a:extLst>
          </p:cNvPr>
          <p:cNvGraphicFramePr>
            <a:graphicFrameLocks noChangeAspect="1"/>
          </p:cNvGraphicFramePr>
          <p:nvPr>
            <p:extLst>
              <p:ext uri="{D42A27DB-BD31-4B8C-83A1-F6EECF244321}">
                <p14:modId xmlns:p14="http://schemas.microsoft.com/office/powerpoint/2010/main" val="3921944569"/>
              </p:ext>
            </p:extLst>
          </p:nvPr>
        </p:nvGraphicFramePr>
        <p:xfrm>
          <a:off x="7056009" y="544026"/>
          <a:ext cx="5135991" cy="6139802"/>
        </p:xfrm>
        <a:graphic>
          <a:graphicData uri="http://schemas.openxmlformats.org/presentationml/2006/ole">
            <mc:AlternateContent xmlns:mc="http://schemas.openxmlformats.org/markup-compatibility/2006">
              <mc:Choice xmlns:v="urn:schemas-microsoft-com:vml" Requires="v">
                <p:oleObj r:id="rId4" imgW="7800840" imgH="9325080" progId="">
                  <p:embed/>
                </p:oleObj>
              </mc:Choice>
              <mc:Fallback>
                <p:oleObj r:id="rId4" imgW="7800840" imgH="9325080" progId="">
                  <p:embed/>
                  <p:pic>
                    <p:nvPicPr>
                      <p:cNvPr id="0" name=""/>
                      <p:cNvPicPr/>
                      <p:nvPr/>
                    </p:nvPicPr>
                    <p:blipFill>
                      <a:blip r:embed="rId5"/>
                      <a:stretch>
                        <a:fillRect/>
                      </a:stretch>
                    </p:blipFill>
                    <p:spPr>
                      <a:xfrm>
                        <a:off x="7056009" y="544026"/>
                        <a:ext cx="5135991" cy="6139802"/>
                      </a:xfrm>
                      <a:prstGeom prst="rect">
                        <a:avLst/>
                      </a:prstGeom>
                    </p:spPr>
                  </p:pic>
                </p:oleObj>
              </mc:Fallback>
            </mc:AlternateContent>
          </a:graphicData>
        </a:graphic>
      </p:graphicFrame>
    </p:spTree>
    <p:extLst>
      <p:ext uri="{BB962C8B-B14F-4D97-AF65-F5344CB8AC3E}">
        <p14:creationId xmlns:p14="http://schemas.microsoft.com/office/powerpoint/2010/main" val="3260483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DFBA2-7B2B-78CB-0938-4F61616DADC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904410B-EB73-284A-69FC-D094DFCBC51E}"/>
              </a:ext>
            </a:extLst>
          </p:cNvPr>
          <p:cNvPicPr>
            <a:picLocks noGrp="1" noChangeAspect="1"/>
          </p:cNvPicPr>
          <p:nvPr>
            <p:ph idx="1"/>
          </p:nvPr>
        </p:nvPicPr>
        <p:blipFill>
          <a:blip r:embed="rId2"/>
          <a:stretch>
            <a:fillRect/>
          </a:stretch>
        </p:blipFill>
        <p:spPr>
          <a:xfrm>
            <a:off x="769326" y="1395657"/>
            <a:ext cx="7836331" cy="5110650"/>
          </a:xfrm>
        </p:spPr>
      </p:pic>
    </p:spTree>
    <p:extLst>
      <p:ext uri="{BB962C8B-B14F-4D97-AF65-F5344CB8AC3E}">
        <p14:creationId xmlns:p14="http://schemas.microsoft.com/office/powerpoint/2010/main" val="25756732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首次运行通用参数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例如可用于创建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（本地研发免费、免翻墙）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a:xfrm>
            <a:off x="677334" y="1420360"/>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158242" y="2478303"/>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a:xfrm>
            <a:off x="747003" y="1620658"/>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987235" y="2723169"/>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966651"/>
            <a:ext cx="8596668" cy="5738949"/>
          </a:xfrm>
        </p:spPr>
        <p:txBody>
          <a:bodyPr>
            <a:normAutofit lnSpcReduction="10000"/>
          </a:bodyPr>
          <a:lstStyle/>
          <a:p>
            <a:r>
              <a:rPr lang="zh-CN" altLang="en-US" sz="2800" b="1" dirty="0">
                <a:latin typeface="微软雅黑" panose="020B0503020204020204" pitchFamily="34" charset="-122"/>
                <a:ea typeface="微软雅黑" panose="020B0503020204020204" pitchFamily="34" charset="-122"/>
              </a:rPr>
              <a:t>分区键的选择</a:t>
            </a:r>
            <a:endParaRPr lang="en-US" altLang="zh-CN" sz="2800" b="1" dirty="0">
              <a:latin typeface="微软雅黑" panose="020B0503020204020204" pitchFamily="34" charset="-122"/>
              <a:ea typeface="微软雅黑" panose="020B0503020204020204" pitchFamily="34" charset="-122"/>
            </a:endParaRPr>
          </a:p>
          <a:p>
            <a:pPr lvl="1"/>
            <a:r>
              <a:rPr lang="zh-CN" altLang="en-US" sz="2400" b="1" dirty="0">
                <a:latin typeface="微软雅黑" panose="020B0503020204020204" pitchFamily="34" charset="-122"/>
                <a:ea typeface="微软雅黑" panose="020B0503020204020204" pitchFamily="34" charset="-122"/>
              </a:rPr>
              <a:t>选择有意义的非向量字段</a:t>
            </a:r>
            <a:endParaRPr lang="en-US" altLang="zh-CN" sz="24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Hash</a:t>
            </a:r>
            <a:r>
              <a:rPr lang="zh-CN" altLang="en-US" sz="2000" b="1" dirty="0">
                <a:latin typeface="微软雅黑" panose="020B0503020204020204" pitchFamily="34" charset="-122"/>
                <a:ea typeface="微软雅黑" panose="020B0503020204020204" pitchFamily="34" charset="-122"/>
              </a:rPr>
              <a:t>字段</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无大小，只能等于</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solidFill>
                  <a:srgbClr val="FF0000"/>
                </a:solidFill>
                <a:latin typeface="微软雅黑" panose="020B0503020204020204" pitchFamily="34" charset="-122"/>
                <a:ea typeface="微软雅黑" panose="020B0503020204020204" pitchFamily="34" charset="-122"/>
              </a:rPr>
              <a:t>本应该用于不跨分区读取数据</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数据倾斜</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没办法</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重选字段？</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但需求未变</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即：查询时所用的</a:t>
            </a:r>
            <a:r>
              <a:rPr lang="en-US" altLang="zh-CN" sz="1800" b="1" dirty="0">
                <a:latin typeface="微软雅黑" panose="020B0503020204020204" pitchFamily="34" charset="-122"/>
                <a:ea typeface="微软雅黑" panose="020B0503020204020204" pitchFamily="34" charset="-122"/>
              </a:rPr>
              <a:t>Select</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where</a:t>
            </a:r>
            <a:r>
              <a:rPr lang="zh-CN" altLang="en-US" sz="1800" b="1" dirty="0">
                <a:latin typeface="微软雅黑" panose="020B0503020204020204" pitchFamily="34" charset="-122"/>
                <a:ea typeface="微软雅黑" panose="020B0503020204020204" pitchFamily="34" charset="-122"/>
              </a:rPr>
              <a:t>字段不曾改变</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1"/>
            <a:r>
              <a:rPr lang="en-US" altLang="zh-CN" sz="2400" b="1" dirty="0">
                <a:latin typeface="微软雅黑" panose="020B0503020204020204" pitchFamily="34" charset="-122"/>
                <a:ea typeface="微软雅黑" panose="020B0503020204020204" pitchFamily="34" charset="-122"/>
              </a:rPr>
              <a:t>Round robin</a:t>
            </a:r>
          </a:p>
          <a:p>
            <a:pPr lvl="2"/>
            <a:r>
              <a:rPr lang="zh-CN" altLang="en-US" sz="2000" b="1" dirty="0">
                <a:latin typeface="微软雅黑" panose="020B0503020204020204" pitchFamily="34" charset="-122"/>
                <a:ea typeface="微软雅黑" panose="020B0503020204020204" pitchFamily="34" charset="-122"/>
              </a:rPr>
              <a:t>无原则，并行暴力计算</a:t>
            </a:r>
            <a:endParaRPr lang="en-US" altLang="zh-CN" sz="20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最终都是暴力计算</a:t>
            </a:r>
            <a:endParaRPr lang="en-US" altLang="zh-CN" sz="2800" b="1"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77741" y="1102032"/>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dirty="0">
                <a:latin typeface="微软雅黑" panose="020B0503020204020204" pitchFamily="34" charset="-122"/>
                <a:ea typeface="微软雅黑" panose="020B0503020204020204" pitchFamily="34" charset="-122"/>
              </a:rPr>
              <a:t>）的性能而已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F05A0-AC27-5124-4438-B2F1FAD25C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024962-3D93-0A84-A889-C81051B965C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51D4ED8-CEE9-E89A-8580-649E7AAFD7B0}"/>
              </a:ext>
            </a:extLst>
          </p:cNvPr>
          <p:cNvPicPr>
            <a:picLocks noChangeAspect="1"/>
          </p:cNvPicPr>
          <p:nvPr/>
        </p:nvPicPr>
        <p:blipFill>
          <a:blip r:embed="rId2"/>
          <a:stretch>
            <a:fillRect/>
          </a:stretch>
        </p:blipFill>
        <p:spPr>
          <a:xfrm>
            <a:off x="3476090" y="0"/>
            <a:ext cx="5239820" cy="6858000"/>
          </a:xfrm>
          <a:prstGeom prst="rect">
            <a:avLst/>
          </a:prstGeom>
        </p:spPr>
      </p:pic>
    </p:spTree>
    <p:extLst>
      <p:ext uri="{BB962C8B-B14F-4D97-AF65-F5344CB8AC3E}">
        <p14:creationId xmlns:p14="http://schemas.microsoft.com/office/powerpoint/2010/main" val="18368735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10000"/>
          </a:bodyPr>
          <a:lstStyle/>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rPr>
              <a:t>列式存储索</a:t>
            </a:r>
            <a:r>
              <a:rPr lang="zh-CN" altLang="en-US" sz="2800" b="1" dirty="0">
                <a:latin typeface="微软雅黑" panose="020B0503020204020204" pitchFamily="34" charset="-122"/>
                <a:ea typeface="微软雅黑" panose="020B0503020204020204" pitchFamily="34" charset="-122"/>
              </a:rPr>
              <a:t>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检索使用的三个向量：查询向量、预存向量、预存向量的索引键（参照物）向量</a:t>
            </a:r>
            <a:endPar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44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400" b="1" dirty="0">
                <a:solidFill>
                  <a:schemeClr val="tx1"/>
                </a:solidFill>
                <a:highlight>
                  <a:srgbClr val="FFFF00"/>
                </a:highlight>
                <a:latin typeface="微软雅黑" panose="020B0503020204020204" pitchFamily="34" charset="-122"/>
                <a:ea typeface="微软雅黑" panose="020B0503020204020204" pitchFamily="34" charset="-122"/>
              </a:rPr>
              <a:t>三角形不等式</a:t>
            </a:r>
            <a:r>
              <a:rPr lang="zh-CN" altLang="en-US" sz="44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当然</a:t>
            </a:r>
            <a:r>
              <a:rPr lang="zh-CN" altLang="en-US" sz="4400" b="1" dirty="0">
                <a:solidFill>
                  <a:schemeClr val="tx1"/>
                </a:solidFill>
                <a:latin typeface="微软雅黑" panose="020B0503020204020204" pitchFamily="34" charset="-122"/>
                <a:ea typeface="微软雅黑" panose="020B0503020204020204" pitchFamily="34" charset="-122"/>
              </a:rPr>
              <a:t>制高点</a:t>
            </a:r>
            <a:r>
              <a:rPr lang="zh-CN" altLang="en-US" sz="44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44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索引键是否会发生变动？</a:t>
            </a:r>
            <a:endParaRPr lang="zh-CN" altLang="en-US" sz="24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52933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A4CF-9C47-270F-4ED2-21797C79EB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8AD67B-0EB6-599F-D759-425D5E0195F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430C7AD-1ACC-9DE6-82BC-513836D346B3}"/>
              </a:ext>
            </a:extLst>
          </p:cNvPr>
          <p:cNvPicPr>
            <a:picLocks noChangeAspect="1"/>
          </p:cNvPicPr>
          <p:nvPr/>
        </p:nvPicPr>
        <p:blipFill>
          <a:blip r:embed="rId2"/>
          <a:stretch>
            <a:fillRect/>
          </a:stretch>
        </p:blipFill>
        <p:spPr>
          <a:xfrm>
            <a:off x="2403940" y="0"/>
            <a:ext cx="7384119" cy="6858000"/>
          </a:xfrm>
          <a:prstGeom prst="rect">
            <a:avLst/>
          </a:prstGeom>
        </p:spPr>
      </p:pic>
    </p:spTree>
    <p:extLst>
      <p:ext uri="{BB962C8B-B14F-4D97-AF65-F5344CB8AC3E}">
        <p14:creationId xmlns:p14="http://schemas.microsoft.com/office/powerpoint/2010/main" val="89278909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17549</TotalTime>
  <Words>8489</Words>
  <Application>Microsoft Office PowerPoint</Application>
  <PresentationFormat>Widescreen</PresentationFormat>
  <Paragraphs>647</Paragraphs>
  <Slides>72</Slides>
  <Notes>0</Notes>
  <HiddenSlides>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72</vt:i4>
      </vt:variant>
    </vt:vector>
  </HeadingPairs>
  <TitlesOfParts>
    <vt:vector size="80" baseType="lpstr">
      <vt:lpstr>Avenir</vt:lpstr>
      <vt:lpstr>Microsoft YaHei</vt:lpstr>
      <vt:lpstr>Microsoft YaHei</vt:lpstr>
      <vt:lpstr>Arial</vt:lpstr>
      <vt:lpstr>Roboto</vt:lpstr>
      <vt:lpstr>Trebuchet MS</vt:lpstr>
      <vt:lpstr>Wingdings 3</vt:lpstr>
      <vt:lpstr>Facet</vt:lpstr>
      <vt:lpstr>OpenAI Embeddings 向量检索开源数据库产品 性能初级评测与选型   Milvus vs Qdrant vs Chroma vs PostgreSQL + PgVector Extension vs Redis + RediSearch Module</vt:lpstr>
      <vt:lpstr>大纲</vt:lpstr>
      <vt:lpstr>向量数据库技术</vt:lpstr>
      <vt:lpstr>向量语义相似相关概念</vt:lpstr>
      <vt:lpstr>回顾传统数据库索引</vt:lpstr>
      <vt:lpstr>向量检索要解决的问题</vt:lpstr>
      <vt:lpstr>PowerPoint Presentation</vt:lpstr>
      <vt:lpstr>向量(数据库)列式存储索引</vt:lpstr>
      <vt:lpstr>PowerPoint Presentation</vt:lpstr>
      <vt:lpstr>PowerPoint Presentation</vt:lpstr>
      <vt:lpstr>向量倒排索引简介</vt:lpstr>
      <vt:lpstr>向量 HNSW 索引简介</vt:lpstr>
      <vt:lpstr>PowerPoint Presentation</vt:lpstr>
      <vt:lpstr>向量数据库其他检索功能</vt:lpstr>
      <vt:lpstr>向量数据库功能架构</vt:lpstr>
      <vt:lpstr>基于 OpenAI Embeddings 向量检索使用场景</vt:lpstr>
      <vt:lpstr>QnA场景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无并发综合基准性能评测</vt:lpstr>
      <vt:lpstr>场景2: 无并发综合基准性能评测结果</vt:lpstr>
      <vt:lpstr>场景2: 无并发综合基准性能评测过程性能监控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场景6: 无并发 Chroma HNSW Cosine 305K local: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PowerPoint Presentation</vt:lpstr>
      <vt:lpstr>Milvus 优劣分析</vt:lpstr>
      <vt:lpstr>PowerPoint Presentation</vt:lpstr>
      <vt:lpstr>Chroma 优劣分析</vt:lpstr>
      <vt:lpstr>PowerPoint Presentation</vt:lpstr>
      <vt:lpstr>关于 Redis 和 PgSQL</vt:lpstr>
      <vt:lpstr>PowerPoint Presentation</vt:lpstr>
      <vt:lpstr>本次产品评测结果排名及点评@2023年5月（仅供参考）</vt:lpstr>
      <vt:lpstr>PowerPoint Presentation</vt:lpstr>
      <vt:lpstr>PowerPoint Presentation</vt:lpstr>
      <vt:lpstr>PowerPoint Presentation</vt:lpstr>
      <vt:lpstr>OpenAI/cookbook/MS SK 向量数据库推荐选型</vt:lpstr>
      <vt:lpstr>PowerPoint Presentation</vt:lpstr>
      <vt:lpstr>GitHub OpenAI cookbook 首推1之 Chroma（色度）</vt:lpstr>
      <vt:lpstr>GitHub OpenAI cookbook 推荐3之 Weaviate</vt:lpstr>
      <vt:lpstr>GitHub OpenAI cookbook 推荐4之 milvus</vt:lpstr>
      <vt:lpstr>GitHub OpenAI cookbook 推荐4之 milvus 续</vt:lpstr>
      <vt:lpstr>GitHub OpenAI cookbook 推荐6之 Qdrant</vt:lpstr>
      <vt:lpstr>GitHub OpenAI cookbook 被迫补充推荐7之 RediSearch</vt:lpstr>
      <vt:lpstr>LangChain集成向量存取的选型</vt:lpstr>
      <vt:lpstr>PowerPoint Presentation</vt:lpstr>
      <vt:lpstr>实操提示</vt:lpstr>
      <vt:lpstr>其他产品Azure SaaS: Redis Enterprise + RediSearch + East US</vt:lpstr>
      <vt:lpstr>其他产品Azure SaaS: PostgreSQL 放弃</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1704</cp:revision>
  <dcterms:created xsi:type="dcterms:W3CDTF">2023-04-24T08:38:56Z</dcterms:created>
  <dcterms:modified xsi:type="dcterms:W3CDTF">2023-08-25T03:43:22Z</dcterms:modified>
</cp:coreProperties>
</file>